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6"/>
  </p:notesMasterIdLst>
  <p:sldIdLst>
    <p:sldId id="256" r:id="rId2"/>
    <p:sldId id="283" r:id="rId3"/>
    <p:sldId id="267" r:id="rId4"/>
    <p:sldId id="264" r:id="rId5"/>
    <p:sldId id="261" r:id="rId6"/>
    <p:sldId id="280" r:id="rId7"/>
    <p:sldId id="262" r:id="rId8"/>
    <p:sldId id="257" r:id="rId9"/>
    <p:sldId id="281" r:id="rId10"/>
    <p:sldId id="266" r:id="rId11"/>
    <p:sldId id="277" r:id="rId12"/>
    <p:sldId id="275" r:id="rId13"/>
    <p:sldId id="282" r:id="rId14"/>
    <p:sldId id="276" r:id="rId15"/>
    <p:sldId id="265" r:id="rId16"/>
    <p:sldId id="273" r:id="rId17"/>
    <p:sldId id="274" r:id="rId18"/>
    <p:sldId id="272" r:id="rId19"/>
    <p:sldId id="271" r:id="rId20"/>
    <p:sldId id="278" r:id="rId21"/>
    <p:sldId id="269" r:id="rId22"/>
    <p:sldId id="285" r:id="rId23"/>
    <p:sldId id="284" r:id="rId24"/>
    <p:sldId id="279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5044" autoAdjust="0"/>
    <p:restoredTop sz="94692" autoAdjust="0"/>
  </p:normalViewPr>
  <p:slideViewPr>
    <p:cSldViewPr>
      <p:cViewPr varScale="1">
        <p:scale>
          <a:sx n="106" d="100"/>
          <a:sy n="106" d="100"/>
        </p:scale>
        <p:origin x="-17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B999AA-584C-43E2-B216-89B5BE8C53A6}" type="datetimeFigureOut">
              <a:rPr lang="pt-BR" smtClean="0"/>
              <a:pPr/>
              <a:t>07/10/2013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F1BEB-500F-4D8C-A99D-F54E6F3F68D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2009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F1BEB-500F-4D8C-A99D-F54E6F3F68DF}" type="slidenum">
              <a:rPr lang="pt-BR" smtClean="0"/>
              <a:pPr/>
              <a:t>20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07710-4678-4E33-8DEC-031C96402A6B}" type="datetimeFigureOut">
              <a:rPr lang="pt-BR" smtClean="0"/>
              <a:pPr/>
              <a:t>07/10/2013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1167-801D-4A02-9AEB-990D3CFC3AF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07710-4678-4E33-8DEC-031C96402A6B}" type="datetimeFigureOut">
              <a:rPr lang="pt-BR" smtClean="0"/>
              <a:pPr/>
              <a:t>07/10/2013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1167-801D-4A02-9AEB-990D3CFC3AF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07710-4678-4E33-8DEC-031C96402A6B}" type="datetimeFigureOut">
              <a:rPr lang="pt-BR" smtClean="0"/>
              <a:pPr/>
              <a:t>07/10/2013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1167-801D-4A02-9AEB-990D3CFC3AF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07710-4678-4E33-8DEC-031C96402A6B}" type="datetimeFigureOut">
              <a:rPr lang="pt-BR" smtClean="0"/>
              <a:pPr/>
              <a:t>07/10/2013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1167-801D-4A02-9AEB-990D3CFC3AF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07710-4678-4E33-8DEC-031C96402A6B}" type="datetimeFigureOut">
              <a:rPr lang="pt-BR" smtClean="0"/>
              <a:pPr/>
              <a:t>07/10/2013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1167-801D-4A02-9AEB-990D3CFC3AF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07710-4678-4E33-8DEC-031C96402A6B}" type="datetimeFigureOut">
              <a:rPr lang="pt-BR" smtClean="0"/>
              <a:pPr/>
              <a:t>07/10/2013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1167-801D-4A02-9AEB-990D3CFC3AF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07710-4678-4E33-8DEC-031C96402A6B}" type="datetimeFigureOut">
              <a:rPr lang="pt-BR" smtClean="0"/>
              <a:pPr/>
              <a:t>07/10/2013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1167-801D-4A02-9AEB-990D3CFC3AF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07710-4678-4E33-8DEC-031C96402A6B}" type="datetimeFigureOut">
              <a:rPr lang="pt-BR" smtClean="0"/>
              <a:pPr/>
              <a:t>07/10/2013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1167-801D-4A02-9AEB-990D3CFC3AF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07710-4678-4E33-8DEC-031C96402A6B}" type="datetimeFigureOut">
              <a:rPr lang="pt-BR" smtClean="0"/>
              <a:pPr/>
              <a:t>07/10/2013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1167-801D-4A02-9AEB-990D3CFC3AF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07710-4678-4E33-8DEC-031C96402A6B}" type="datetimeFigureOut">
              <a:rPr lang="pt-BR" smtClean="0"/>
              <a:pPr/>
              <a:t>07/10/2013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1167-801D-4A02-9AEB-990D3CFC3AF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07710-4678-4E33-8DEC-031C96402A6B}" type="datetimeFigureOut">
              <a:rPr lang="pt-BR" smtClean="0"/>
              <a:pPr/>
              <a:t>07/10/2013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81167-801D-4A02-9AEB-990D3CFC3AF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07710-4678-4E33-8DEC-031C96402A6B}" type="datetimeFigureOut">
              <a:rPr lang="pt-BR" smtClean="0"/>
              <a:pPr/>
              <a:t>07/10/2013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81167-801D-4A02-9AEB-990D3CFC3AF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mebauru.com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jgarbino@ilsl.br" TargetMode="External"/><Relationship Id="rId5" Type="http://schemas.openxmlformats.org/officeDocument/2006/relationships/hyperlink" Target="http://www.ilsl.br/" TargetMode="External"/><Relationship Id="rId4" Type="http://schemas.openxmlformats.org/officeDocument/2006/relationships/hyperlink" Target="mailto:garbino.blv@terra.com.br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bi.nlm.nih.gov/mesh?cmd=HistorySearch&amp;querykey=5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2996952"/>
            <a:ext cx="7920880" cy="1470025"/>
          </a:xfrm>
        </p:spPr>
        <p:txBody>
          <a:bodyPr>
            <a:normAutofit/>
          </a:bodyPr>
          <a:lstStyle/>
          <a:p>
            <a:r>
              <a:rPr lang="pt-BR" sz="3600" b="1" i="1" dirty="0" smtClean="0">
                <a:latin typeface="Arial Black" pitchFamily="34" charset="0"/>
              </a:rPr>
              <a:t>“EMG </a:t>
            </a:r>
            <a:r>
              <a:rPr lang="pt-BR" sz="3600" b="1" i="1" dirty="0" err="1" smtClean="0">
                <a:latin typeface="Arial Black" pitchFamily="34" charset="0"/>
              </a:rPr>
              <a:t>disease</a:t>
            </a:r>
            <a:r>
              <a:rPr lang="pt-BR" sz="3600" b="1" i="1" dirty="0" smtClean="0">
                <a:latin typeface="Arial Black" pitchFamily="34" charset="0"/>
              </a:rPr>
              <a:t>”: </a:t>
            </a:r>
            <a:r>
              <a:rPr lang="pt-BR" sz="3600" b="1" dirty="0" err="1" smtClean="0">
                <a:latin typeface="Arial Black" pitchFamily="34" charset="0"/>
              </a:rPr>
              <a:t>sindrome</a:t>
            </a:r>
            <a:r>
              <a:rPr lang="pt-BR" sz="3600" b="1" dirty="0" smtClean="0">
                <a:latin typeface="Arial Black" pitchFamily="34" charset="0"/>
              </a:rPr>
              <a:t> da instabilidade de membranas</a:t>
            </a:r>
            <a:endParaRPr lang="pt-BR" sz="3600" b="1" dirty="0">
              <a:latin typeface="Arial Black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59632" y="2348880"/>
            <a:ext cx="6400800" cy="720080"/>
          </a:xfrm>
        </p:spPr>
        <p:txBody>
          <a:bodyPr>
            <a:normAutofit/>
          </a:bodyPr>
          <a:lstStyle/>
          <a:p>
            <a:r>
              <a:rPr lang="pt-BR" sz="2800" b="1" dirty="0" smtClean="0"/>
              <a:t>Mesa:</a:t>
            </a:r>
            <a:r>
              <a:rPr lang="pt-BR" sz="2800" dirty="0" smtClean="0"/>
              <a:t> </a:t>
            </a:r>
            <a:r>
              <a:rPr lang="pt-BR" sz="2800" b="1" dirty="0" smtClean="0">
                <a:latin typeface="Arial Black" pitchFamily="34" charset="0"/>
              </a:rPr>
              <a:t>MIOTONIAS</a:t>
            </a:r>
            <a:endParaRPr lang="pt-BR" sz="2800" b="1" dirty="0">
              <a:latin typeface="Arial Black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971600" y="404664"/>
            <a:ext cx="50405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XXIV Congresso Brasileiro de Neurofisiologia Clínica e XXXIV Reunião da Liga Brasileira de Epilepsia</a:t>
            </a:r>
          </a:p>
        </p:txBody>
      </p:sp>
      <p:sp>
        <p:nvSpPr>
          <p:cNvPr id="8" name="Retângulo 7"/>
          <p:cNvSpPr/>
          <p:nvPr/>
        </p:nvSpPr>
        <p:spPr>
          <a:xfrm>
            <a:off x="899592" y="692696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XXIV Congresso Brasileiro de Neurofisiologia Clínica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XXXIV Reunião da Liga Brasileira de Epilepsia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979712" y="5373216"/>
            <a:ext cx="4968552" cy="8617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>
                    <a:lumMod val="85000"/>
                  </a:schemeClr>
                </a:solidFill>
                <a:latin typeface="Arial Black" pitchFamily="34" charset="0"/>
                <a:cs typeface="Arial" pitchFamily="34" charset="0"/>
              </a:rPr>
              <a:t>SBNC Rio - 2013</a:t>
            </a:r>
          </a:p>
          <a:p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948264" y="4509120"/>
            <a:ext cx="1152476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2000" b="1" dirty="0" smtClean="0">
                <a:solidFill>
                  <a:srgbClr val="003300"/>
                </a:solidFill>
                <a:latin typeface="Bradley Hand ITC" pitchFamily="66" charset="0"/>
              </a:rPr>
              <a:t>Garbino</a:t>
            </a:r>
            <a:endParaRPr lang="pt-BR" sz="2000" b="1" dirty="0">
              <a:solidFill>
                <a:srgbClr val="003300"/>
              </a:solidFill>
              <a:latin typeface="Bradley Hand ITC" pitchFamily="66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83568" y="692696"/>
            <a:ext cx="8135937" cy="12239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sz="3200" b="1" dirty="0">
                <a:solidFill>
                  <a:schemeClr val="bg1"/>
                </a:solidFill>
                <a:latin typeface="Arial Rounded MT Bold" pitchFamily="34" charset="0"/>
              </a:rPr>
              <a:t>XXIV CONGRESSO BRASILEIRO  DE NEUROFISIOLOGIA CLINICA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Caracteres</a:t>
            </a: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dos </a:t>
            </a:r>
            <a:r>
              <a:rPr lang="en-US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distúrbios</a:t>
            </a: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da </a:t>
            </a:r>
            <a:r>
              <a:rPr lang="en-US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excitabilidade</a:t>
            </a: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da </a:t>
            </a:r>
            <a:r>
              <a:rPr lang="en-US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membrana</a:t>
            </a: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celular</a:t>
            </a: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do </a:t>
            </a:r>
            <a:r>
              <a:rPr lang="en-US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músculo</a:t>
            </a: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r>
              <a:rPr lang="en-US" sz="3200" b="1" dirty="0" err="1" smtClean="0">
                <a:solidFill>
                  <a:schemeClr val="bg1">
                    <a:lumMod val="75000"/>
                  </a:schemeClr>
                </a:solidFill>
              </a:rPr>
              <a:t>canalopatias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3816424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t-BR" sz="2800" dirty="0" smtClean="0"/>
              <a:t>Sintomas intermitentes: </a:t>
            </a:r>
            <a:r>
              <a:rPr lang="pt-BR" sz="2800" dirty="0" smtClean="0">
                <a:solidFill>
                  <a:srgbClr val="0000FF"/>
                </a:solidFill>
              </a:rPr>
              <a:t>temperatura </a:t>
            </a:r>
            <a:r>
              <a:rPr lang="pt-BR" sz="2800" dirty="0" smtClean="0"/>
              <a:t>e</a:t>
            </a:r>
            <a:r>
              <a:rPr lang="pt-BR" sz="2800" dirty="0" smtClean="0">
                <a:solidFill>
                  <a:srgbClr val="0000FF"/>
                </a:solidFill>
              </a:rPr>
              <a:t> atividade dependentes</a:t>
            </a:r>
            <a:r>
              <a:rPr lang="pt-BR" sz="2800" dirty="0" smtClean="0"/>
              <a:t> = rigidez muscular e mialgia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800" dirty="0" smtClean="0"/>
              <a:t>Miotonia clinica: </a:t>
            </a:r>
            <a:r>
              <a:rPr lang="pt-BR" sz="2800" dirty="0" smtClean="0">
                <a:solidFill>
                  <a:srgbClr val="0000FF"/>
                </a:solidFill>
              </a:rPr>
              <a:t>presente ou não </a:t>
            </a:r>
            <a:r>
              <a:rPr lang="pt-BR" sz="2800" dirty="0" smtClean="0"/>
              <a:t>(desconfiar no laboratório de NC)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800" b="1" dirty="0" smtClean="0"/>
              <a:t>Ganho de função</a:t>
            </a:r>
            <a:r>
              <a:rPr lang="pt-BR" sz="2800" dirty="0" smtClean="0"/>
              <a:t>: </a:t>
            </a:r>
            <a:r>
              <a:rPr lang="pt-BR" sz="2800" b="1" dirty="0" smtClean="0">
                <a:solidFill>
                  <a:srgbClr val="FF0000"/>
                </a:solidFill>
                <a:latin typeface="Calibri"/>
              </a:rPr>
              <a:t>↑</a:t>
            </a:r>
            <a:r>
              <a:rPr lang="pt-BR" sz="2800" dirty="0" smtClean="0"/>
              <a:t>excitabilidade e disparos de UM = </a:t>
            </a:r>
            <a:r>
              <a:rPr lang="pt-BR" sz="2800" dirty="0" err="1" smtClean="0"/>
              <a:t>fenomeno</a:t>
            </a:r>
            <a:r>
              <a:rPr lang="pt-BR" sz="2800" dirty="0" smtClean="0"/>
              <a:t> de "</a:t>
            </a:r>
            <a:r>
              <a:rPr lang="pt-BR" sz="2800" dirty="0" err="1" smtClean="0"/>
              <a:t>warm</a:t>
            </a:r>
            <a:r>
              <a:rPr lang="pt-BR" sz="2800" dirty="0" smtClean="0"/>
              <a:t> </a:t>
            </a:r>
            <a:r>
              <a:rPr lang="pt-BR" sz="2800" dirty="0" err="1" smtClean="0"/>
              <a:t>up</a:t>
            </a:r>
            <a:r>
              <a:rPr lang="pt-BR" sz="2800" dirty="0" smtClean="0"/>
              <a:t>“ 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800" b="1" dirty="0" smtClean="0"/>
              <a:t>Perda de função</a:t>
            </a:r>
            <a:r>
              <a:rPr lang="pt-BR" sz="2800" dirty="0" smtClean="0"/>
              <a:t>: </a:t>
            </a:r>
            <a:r>
              <a:rPr lang="pt-BR" sz="2800" b="1" dirty="0" smtClean="0">
                <a:solidFill>
                  <a:srgbClr val="FF0000"/>
                </a:solidFill>
                <a:latin typeface="Calibri"/>
              </a:rPr>
              <a:t>↓</a:t>
            </a:r>
            <a:r>
              <a:rPr lang="pt-BR" sz="2800" dirty="0" smtClean="0"/>
              <a:t> excitabilidade </a:t>
            </a:r>
            <a:r>
              <a:rPr lang="pt-BR" sz="2800" dirty="0" smtClean="0">
                <a:solidFill>
                  <a:srgbClr val="0000FF"/>
                </a:solidFill>
              </a:rPr>
              <a:t>= resposta paradoxal ao exercício.</a:t>
            </a:r>
            <a:r>
              <a:rPr lang="pt-BR" sz="2800" dirty="0" smtClean="0">
                <a:solidFill>
                  <a:srgbClr val="0070C0"/>
                </a:solidFill>
              </a:rPr>
              <a:t> </a:t>
            </a:r>
            <a:r>
              <a:rPr lang="pt-BR" sz="2800" dirty="0" smtClean="0"/>
              <a:t>ER mostra</a:t>
            </a:r>
            <a:r>
              <a:rPr lang="pt-BR" sz="2800" dirty="0" smtClean="0">
                <a:solidFill>
                  <a:srgbClr val="0070C0"/>
                </a:solidFill>
              </a:rPr>
              <a:t> </a:t>
            </a:r>
            <a:r>
              <a:rPr lang="pt-BR" sz="2800" dirty="0" smtClean="0"/>
              <a:t>bloqueios na junção neuromuscular = decremento</a:t>
            </a:r>
            <a:endParaRPr lang="pt-BR" sz="2800" b="1" dirty="0" smtClean="0">
              <a:solidFill>
                <a:srgbClr val="FF00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39552" y="5805264"/>
            <a:ext cx="80648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err="1" smtClean="0"/>
              <a:t>Daube</a:t>
            </a:r>
            <a:r>
              <a:rPr lang="pt-BR" sz="1200" dirty="0" smtClean="0"/>
              <a:t> JR. </a:t>
            </a:r>
            <a:r>
              <a:rPr lang="pt-BR" sz="1200" b="1" dirty="0" err="1" smtClean="0"/>
              <a:t>Electrodiagnosis</a:t>
            </a:r>
            <a:r>
              <a:rPr lang="pt-BR" sz="1200" b="1" dirty="0" smtClean="0"/>
              <a:t> of </a:t>
            </a:r>
            <a:r>
              <a:rPr lang="pt-BR" sz="1200" b="1" dirty="0" err="1" smtClean="0"/>
              <a:t>Muscle</a:t>
            </a:r>
            <a:r>
              <a:rPr lang="pt-BR" sz="1200" b="1" dirty="0" smtClean="0"/>
              <a:t> </a:t>
            </a:r>
            <a:r>
              <a:rPr lang="pt-BR" sz="1200" b="1" dirty="0" err="1" smtClean="0"/>
              <a:t>Disorders</a:t>
            </a:r>
            <a:r>
              <a:rPr lang="pt-BR" sz="1200" dirty="0" smtClean="0"/>
              <a:t>. </a:t>
            </a:r>
            <a:r>
              <a:rPr lang="en-US" sz="1200" dirty="0" smtClean="0"/>
              <a:t>In: Engel AG and </a:t>
            </a:r>
            <a:r>
              <a:rPr lang="en-US" sz="1200" dirty="0" err="1" smtClean="0"/>
              <a:t>Franzini</a:t>
            </a:r>
            <a:r>
              <a:rPr lang="en-US" sz="1200" dirty="0" smtClean="0"/>
              <a:t>-Armstrong C. </a:t>
            </a:r>
            <a:r>
              <a:rPr lang="en-US" sz="1200" i="1" dirty="0" err="1" smtClean="0"/>
              <a:t>Myology</a:t>
            </a:r>
            <a:r>
              <a:rPr lang="en-US" sz="1200" dirty="0" smtClean="0"/>
              <a:t>. 3 rd ed. McGraw-Hill, 2004</a:t>
            </a:r>
            <a:endParaRPr lang="pt-BR" sz="1200" dirty="0" smtClean="0"/>
          </a:p>
          <a:p>
            <a:r>
              <a:rPr lang="pt-BR" b="1" dirty="0" smtClean="0"/>
              <a:t> 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Estudo</a:t>
            </a:r>
            <a:r>
              <a:rPr lang="en-US" sz="3600" dirty="0" smtClean="0"/>
              <a:t> </a:t>
            </a:r>
            <a:r>
              <a:rPr lang="en-US" sz="3600" dirty="0" err="1" smtClean="0"/>
              <a:t>na</a:t>
            </a:r>
            <a:r>
              <a:rPr lang="en-US" sz="3600" dirty="0" smtClean="0"/>
              <a:t> </a:t>
            </a:r>
            <a:r>
              <a:rPr lang="en-US" sz="3600" dirty="0" err="1" smtClean="0"/>
              <a:t>Universidade</a:t>
            </a:r>
            <a:r>
              <a:rPr lang="en-US" sz="3600" dirty="0" smtClean="0"/>
              <a:t> </a:t>
            </a:r>
            <a:r>
              <a:rPr lang="en-US" sz="3600" dirty="0" err="1" smtClean="0"/>
              <a:t>nacional</a:t>
            </a:r>
            <a:r>
              <a:rPr lang="en-US" sz="3600" dirty="0" smtClean="0"/>
              <a:t> da </a:t>
            </a:r>
            <a:r>
              <a:rPr lang="en-US" sz="3600" dirty="0" err="1" smtClean="0"/>
              <a:t>Coreia</a:t>
            </a:r>
            <a:r>
              <a:rPr lang="en-US" sz="3600" dirty="0" smtClean="0"/>
              <a:t> do Sul em 2012 </a:t>
            </a:r>
            <a:r>
              <a:rPr lang="pt-BR" sz="3600" baseline="30000" dirty="0" smtClean="0"/>
              <a:t>1</a:t>
            </a:r>
            <a:r>
              <a:rPr lang="pt-BR" sz="3600" dirty="0" smtClean="0"/>
              <a:t> 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176463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Achados </a:t>
            </a:r>
            <a:r>
              <a:rPr lang="pt-BR" dirty="0" err="1" smtClean="0"/>
              <a:t>clinicos</a:t>
            </a:r>
            <a:r>
              <a:rPr lang="pt-BR" dirty="0" smtClean="0"/>
              <a:t> em </a:t>
            </a:r>
            <a:r>
              <a:rPr lang="pt-BR" dirty="0" smtClean="0">
                <a:solidFill>
                  <a:srgbClr val="0000FF"/>
                </a:solidFill>
              </a:rPr>
              <a:t>6</a:t>
            </a:r>
            <a:r>
              <a:rPr lang="pt-BR" dirty="0" smtClean="0"/>
              <a:t> pacientes</a:t>
            </a:r>
            <a:endParaRPr lang="en-US" dirty="0" smtClean="0"/>
          </a:p>
          <a:p>
            <a:pPr lvl="1"/>
            <a:r>
              <a:rPr lang="en-US" dirty="0" err="1" smtClean="0"/>
              <a:t>sintomas</a:t>
            </a:r>
            <a:r>
              <a:rPr lang="en-US" dirty="0" smtClean="0"/>
              <a:t> </a:t>
            </a:r>
            <a:r>
              <a:rPr lang="en-US" dirty="0" err="1" smtClean="0"/>
              <a:t>clínicos</a:t>
            </a:r>
            <a:r>
              <a:rPr lang="en-US" dirty="0" smtClean="0"/>
              <a:t> EMG disease </a:t>
            </a:r>
            <a:r>
              <a:rPr lang="en-US" dirty="0" err="1" smtClean="0"/>
              <a:t>rigidez</a:t>
            </a:r>
            <a:r>
              <a:rPr lang="en-US" dirty="0" smtClean="0"/>
              <a:t> muscular </a:t>
            </a:r>
            <a:r>
              <a:rPr lang="en-US" dirty="0" err="1" smtClean="0"/>
              <a:t>crônica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mialgia</a:t>
            </a:r>
            <a:r>
              <a:rPr lang="en-US" dirty="0" smtClean="0"/>
              <a:t> </a:t>
            </a:r>
            <a:r>
              <a:rPr lang="en-US" dirty="0" err="1" smtClean="0"/>
              <a:t>generalizada</a:t>
            </a:r>
            <a:r>
              <a:rPr lang="en-US" dirty="0" smtClean="0"/>
              <a:t> </a:t>
            </a:r>
            <a:r>
              <a:rPr lang="en-US" dirty="0" err="1" smtClean="0"/>
              <a:t>agravadas</a:t>
            </a:r>
            <a:r>
              <a:rPr lang="en-US" dirty="0" smtClean="0"/>
              <a:t> com o </a:t>
            </a:r>
            <a:r>
              <a:rPr lang="en-US" dirty="0" err="1" smtClean="0"/>
              <a:t>frio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6 </a:t>
            </a:r>
            <a:r>
              <a:rPr lang="en-US" dirty="0" err="1" smtClean="0"/>
              <a:t>pacientes</a:t>
            </a:r>
            <a:r>
              <a:rPr lang="en-US" dirty="0" smtClean="0"/>
              <a:t> com </a:t>
            </a:r>
            <a:r>
              <a:rPr lang="en-US" dirty="0" err="1" smtClean="0"/>
              <a:t>idade</a:t>
            </a:r>
            <a:r>
              <a:rPr lang="en-US" dirty="0" smtClean="0"/>
              <a:t> entre 20 and 72 </a:t>
            </a:r>
            <a:r>
              <a:rPr lang="en-US" dirty="0" err="1" smtClean="0"/>
              <a:t>anos</a:t>
            </a:r>
            <a:endParaRPr lang="en-US" dirty="0" smtClean="0"/>
          </a:p>
          <a:p>
            <a:pPr lvl="1"/>
            <a:r>
              <a:rPr lang="en-US" dirty="0" smtClean="0"/>
              <a:t>4 (67%) </a:t>
            </a:r>
            <a:r>
              <a:rPr lang="en-US" dirty="0" err="1" smtClean="0"/>
              <a:t>masculinos</a:t>
            </a:r>
            <a:r>
              <a:rPr lang="en-US" dirty="0" smtClean="0"/>
              <a:t> e 2 (33%) </a:t>
            </a:r>
            <a:r>
              <a:rPr lang="en-US" dirty="0" err="1" smtClean="0"/>
              <a:t>mulheres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Idade</a:t>
            </a:r>
            <a:r>
              <a:rPr lang="en-US" dirty="0" smtClean="0"/>
              <a:t> media de </a:t>
            </a:r>
            <a:r>
              <a:rPr lang="en-US" dirty="0" err="1" smtClean="0"/>
              <a:t>início</a:t>
            </a:r>
            <a:r>
              <a:rPr lang="en-US" dirty="0" smtClean="0"/>
              <a:t>  </a:t>
            </a:r>
            <a:r>
              <a:rPr lang="en-US" b="1" dirty="0" smtClean="0"/>
              <a:t>26</a:t>
            </a:r>
            <a:r>
              <a:rPr lang="en-US" dirty="0" smtClean="0"/>
              <a:t> </a:t>
            </a:r>
            <a:r>
              <a:rPr lang="en-US" dirty="0" err="1" smtClean="0"/>
              <a:t>anos</a:t>
            </a:r>
            <a:r>
              <a:rPr lang="en-US" dirty="0" smtClean="0"/>
              <a:t> (</a:t>
            </a:r>
            <a:r>
              <a:rPr lang="en-US" b="1" dirty="0" smtClean="0"/>
              <a:t>10-58</a:t>
            </a:r>
            <a:r>
              <a:rPr lang="en-US" dirty="0" smtClean="0"/>
              <a:t> years) </a:t>
            </a:r>
          </a:p>
          <a:p>
            <a:pPr lvl="1"/>
            <a:r>
              <a:rPr lang="en-US" dirty="0" smtClean="0"/>
              <a:t>Media do </a:t>
            </a:r>
            <a:r>
              <a:rPr lang="en-US" dirty="0" err="1" smtClean="0"/>
              <a:t>intervalo</a:t>
            </a:r>
            <a:r>
              <a:rPr lang="en-US" dirty="0" smtClean="0"/>
              <a:t> de tempo  do </a:t>
            </a:r>
            <a:r>
              <a:rPr lang="en-US" dirty="0" err="1" smtClean="0"/>
              <a:t>início</a:t>
            </a:r>
            <a:r>
              <a:rPr lang="en-US" dirty="0" smtClean="0"/>
              <a:t> dos </a:t>
            </a:r>
            <a:r>
              <a:rPr lang="en-US" dirty="0" err="1" smtClean="0"/>
              <a:t>sintomas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diagnostico</a:t>
            </a:r>
            <a:r>
              <a:rPr lang="en-US" dirty="0" smtClean="0"/>
              <a:t> </a:t>
            </a:r>
            <a:r>
              <a:rPr lang="en-US" dirty="0" err="1" smtClean="0"/>
              <a:t>foi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00FF"/>
                </a:solidFill>
              </a:rPr>
              <a:t>12.5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anos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(1-27anos). 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55576" y="6021288"/>
            <a:ext cx="69847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pt-BR" sz="900" dirty="0" err="1" smtClean="0">
                <a:latin typeface="Arial" pitchFamily="34" charset="0"/>
                <a:cs typeface="Arial" pitchFamily="34" charset="0"/>
              </a:rPr>
              <a:t>Tai-Seung</a:t>
            </a:r>
            <a:r>
              <a:rPr lang="pt-BR" sz="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900" dirty="0" err="1" smtClean="0">
                <a:latin typeface="Arial" pitchFamily="34" charset="0"/>
                <a:cs typeface="Arial" pitchFamily="34" charset="0"/>
              </a:rPr>
              <a:t>Nam</a:t>
            </a:r>
            <a:r>
              <a:rPr lang="pt-BR" sz="900" dirty="0" smtClean="0">
                <a:latin typeface="Arial" pitchFamily="34" charset="0"/>
                <a:cs typeface="Arial" pitchFamily="34" charset="0"/>
              </a:rPr>
              <a:t> et al. </a:t>
            </a:r>
            <a:r>
              <a:rPr lang="en-US" sz="900" b="1" dirty="0" smtClean="0">
                <a:latin typeface="Arial" pitchFamily="34" charset="0"/>
                <a:cs typeface="Arial" pitchFamily="34" charset="0"/>
              </a:rPr>
              <a:t>Clinical Characteristics and Analysis of </a:t>
            </a:r>
            <a:r>
              <a:rPr lang="en-US" sz="900" b="1" i="1" dirty="0" smtClean="0">
                <a:latin typeface="Arial" pitchFamily="34" charset="0"/>
                <a:cs typeface="Arial" pitchFamily="34" charset="0"/>
              </a:rPr>
              <a:t>CLCN1 in Patients with “EMG Disease”. </a:t>
            </a:r>
            <a:r>
              <a:rPr lang="pt-BR" sz="900" dirty="0" smtClean="0">
                <a:latin typeface="Arial" pitchFamily="34" charset="0"/>
                <a:cs typeface="Arial" pitchFamily="34" charset="0"/>
              </a:rPr>
              <a:t>J Clin Neurol 2012</a:t>
            </a:r>
            <a:endParaRPr lang="pt-BR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864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sz="3600" dirty="0" smtClean="0"/>
              <a:t>Achados neurofisiológicos em 6 pacientes  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484785"/>
            <a:ext cx="7941568" cy="432048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EMG com </a:t>
            </a:r>
            <a:r>
              <a:rPr lang="en-US" dirty="0" err="1" smtClean="0"/>
              <a:t>eletrodo</a:t>
            </a:r>
            <a:r>
              <a:rPr lang="en-US" dirty="0" smtClean="0"/>
              <a:t> </a:t>
            </a:r>
            <a:r>
              <a:rPr lang="en-US" dirty="0" err="1" smtClean="0"/>
              <a:t>concêntrico</a:t>
            </a:r>
            <a:r>
              <a:rPr lang="en-US" dirty="0" smtClean="0"/>
              <a:t> em 6 </a:t>
            </a:r>
            <a:r>
              <a:rPr lang="en-US" dirty="0" err="1" smtClean="0"/>
              <a:t>pacientes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err="1" smtClean="0"/>
              <a:t>Ondas</a:t>
            </a:r>
            <a:r>
              <a:rPr lang="en-US" dirty="0" smtClean="0"/>
              <a:t> </a:t>
            </a:r>
            <a:r>
              <a:rPr lang="en-US" dirty="0" err="1" smtClean="0"/>
              <a:t>positivas</a:t>
            </a:r>
            <a:r>
              <a:rPr lang="en-US" dirty="0" smtClean="0"/>
              <a:t> </a:t>
            </a:r>
            <a:r>
              <a:rPr lang="en-US" dirty="0" err="1" smtClean="0"/>
              <a:t>continuas</a:t>
            </a:r>
            <a:r>
              <a:rPr lang="en-US" dirty="0" smtClean="0"/>
              <a:t> a AI de </a:t>
            </a:r>
            <a:r>
              <a:rPr lang="en-US" dirty="0" err="1" smtClean="0"/>
              <a:t>mais</a:t>
            </a:r>
            <a:r>
              <a:rPr lang="en-US" dirty="0" smtClean="0"/>
              <a:t> de 100 ms de </a:t>
            </a:r>
            <a:r>
              <a:rPr lang="en-US" dirty="0" err="1" smtClean="0"/>
              <a:t>d</a:t>
            </a:r>
            <a:r>
              <a:rPr lang="en-US" b="1" dirty="0" err="1" smtClean="0"/>
              <a:t>uração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(200-1600 ms)</a:t>
            </a:r>
            <a:r>
              <a:rPr lang="en-US" dirty="0" smtClean="0"/>
              <a:t>,  difusamente em mmss, mmii e </a:t>
            </a:r>
            <a:r>
              <a:rPr lang="en-US" dirty="0" smtClean="0">
                <a:solidFill>
                  <a:srgbClr val="0000FF"/>
                </a:solidFill>
              </a:rPr>
              <a:t>paravertebrais</a:t>
            </a:r>
            <a:r>
              <a:rPr lang="en-US" dirty="0" smtClean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en-US" dirty="0" err="1" smtClean="0"/>
              <a:t>Sem</a:t>
            </a:r>
            <a:r>
              <a:rPr lang="en-US" dirty="0" smtClean="0"/>
              <a:t> fibrilações, fasciculações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descargas</a:t>
            </a:r>
            <a:r>
              <a:rPr lang="en-US" dirty="0" smtClean="0"/>
              <a:t> </a:t>
            </a:r>
            <a:r>
              <a:rPr lang="en-US" dirty="0" err="1" smtClean="0"/>
              <a:t>miotônicas</a:t>
            </a:r>
            <a:r>
              <a:rPr lang="en-US" dirty="0" smtClean="0"/>
              <a:t>, </a:t>
            </a:r>
            <a:r>
              <a:rPr lang="en-US" dirty="0" err="1" smtClean="0"/>
              <a:t>apesar</a:t>
            </a:r>
            <a:r>
              <a:rPr lang="en-US" dirty="0" smtClean="0"/>
              <a:t> de </a:t>
            </a:r>
            <a:r>
              <a:rPr lang="en-US" dirty="0" err="1" smtClean="0"/>
              <a:t>alguns</a:t>
            </a:r>
            <a:r>
              <a:rPr lang="en-US" dirty="0" smtClean="0"/>
              <a:t> </a:t>
            </a:r>
            <a:r>
              <a:rPr lang="en-US" dirty="0" err="1" smtClean="0"/>
              <a:t>pacientes</a:t>
            </a:r>
            <a:r>
              <a:rPr lang="en-US" dirty="0" smtClean="0"/>
              <a:t> </a:t>
            </a:r>
            <a:r>
              <a:rPr lang="en-US" dirty="0" err="1" smtClean="0"/>
              <a:t>apresentarem</a:t>
            </a:r>
            <a:r>
              <a:rPr lang="en-US" dirty="0" smtClean="0"/>
              <a:t> </a:t>
            </a:r>
            <a:r>
              <a:rPr lang="en-US" dirty="0" err="1" smtClean="0"/>
              <a:t>sintomas</a:t>
            </a:r>
            <a:r>
              <a:rPr lang="en-US" dirty="0" smtClean="0"/>
              <a:t> </a:t>
            </a:r>
            <a:r>
              <a:rPr lang="en-US" dirty="0" err="1" smtClean="0"/>
              <a:t>sugestivos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0000FF"/>
                </a:solidFill>
              </a:rPr>
              <a:t>miotonia</a:t>
            </a:r>
            <a:r>
              <a:rPr lang="en-US" dirty="0" smtClean="0">
                <a:solidFill>
                  <a:srgbClr val="0000FF"/>
                </a:solidFill>
              </a:rPr>
              <a:t> de </a:t>
            </a:r>
            <a:r>
              <a:rPr lang="en-US" dirty="0" err="1" smtClean="0">
                <a:solidFill>
                  <a:srgbClr val="0000FF"/>
                </a:solidFill>
              </a:rPr>
              <a:t>ação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UM </a:t>
            </a:r>
            <a:r>
              <a:rPr lang="en-US" dirty="0" err="1" smtClean="0"/>
              <a:t>normais</a:t>
            </a:r>
            <a:r>
              <a:rPr lang="en-US" dirty="0" smtClean="0"/>
              <a:t> em forma e </a:t>
            </a:r>
            <a:r>
              <a:rPr lang="en-US" dirty="0" err="1" smtClean="0"/>
              <a:t>número</a:t>
            </a:r>
            <a:r>
              <a:rPr lang="en-US" dirty="0" smtClean="0"/>
              <a:t> em </a:t>
            </a:r>
            <a:r>
              <a:rPr lang="en-US" dirty="0" err="1" smtClean="0"/>
              <a:t>todos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patientes</a:t>
            </a:r>
            <a:r>
              <a:rPr lang="en-US" dirty="0" smtClean="0"/>
              <a:t>.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AI </a:t>
            </a:r>
            <a:r>
              <a:rPr lang="en-US" dirty="0" err="1" smtClean="0"/>
              <a:t>aumentada</a:t>
            </a:r>
            <a:r>
              <a:rPr lang="en-US" dirty="0" smtClean="0"/>
              <a:t> </a:t>
            </a:r>
            <a:r>
              <a:rPr lang="en-US" dirty="0" err="1" smtClean="0"/>
              <a:t>foi</a:t>
            </a:r>
            <a:r>
              <a:rPr lang="en-US" dirty="0" smtClean="0"/>
              <a:t> </a:t>
            </a:r>
            <a:r>
              <a:rPr lang="en-US" dirty="0" err="1" smtClean="0"/>
              <a:t>identificada</a:t>
            </a:r>
            <a:r>
              <a:rPr lang="en-US" dirty="0" smtClean="0"/>
              <a:t> </a:t>
            </a:r>
            <a:r>
              <a:rPr lang="en-US" dirty="0" err="1" smtClean="0"/>
              <a:t>mesmo</a:t>
            </a:r>
            <a:r>
              <a:rPr lang="en-US" dirty="0" smtClean="0"/>
              <a:t> em músculos </a:t>
            </a:r>
            <a:r>
              <a:rPr lang="en-US" dirty="0" err="1" smtClean="0"/>
              <a:t>assintomáticos</a:t>
            </a:r>
            <a:r>
              <a:rPr lang="en-US" dirty="0" smtClean="0"/>
              <a:t> e </a:t>
            </a:r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músculos cranianos</a:t>
            </a:r>
            <a:r>
              <a:rPr lang="en-US" dirty="0" smtClean="0"/>
              <a:t>: </a:t>
            </a:r>
            <a:r>
              <a:rPr lang="en-US" dirty="0" err="1" smtClean="0"/>
              <a:t>frontalis</a:t>
            </a:r>
            <a:r>
              <a:rPr lang="en-US" dirty="0" smtClean="0"/>
              <a:t>, </a:t>
            </a:r>
            <a:r>
              <a:rPr lang="en-US" dirty="0" err="1" smtClean="0"/>
              <a:t>masseter</a:t>
            </a:r>
            <a:r>
              <a:rPr lang="en-US" dirty="0" smtClean="0"/>
              <a:t>, and </a:t>
            </a:r>
            <a:r>
              <a:rPr lang="en-US" dirty="0" err="1" smtClean="0"/>
              <a:t>trapezius</a:t>
            </a:r>
            <a:endParaRPr lang="en-US" dirty="0" smtClean="0"/>
          </a:p>
        </p:txBody>
      </p:sp>
      <p:sp>
        <p:nvSpPr>
          <p:cNvPr id="4" name="CaixaDeTexto 3"/>
          <p:cNvSpPr txBox="1"/>
          <p:nvPr/>
        </p:nvSpPr>
        <p:spPr>
          <a:xfrm>
            <a:off x="5580112" y="5805264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err="1" smtClean="0">
                <a:latin typeface="Arial" pitchFamily="34" charset="0"/>
                <a:cs typeface="Arial" pitchFamily="34" charset="0"/>
              </a:rPr>
              <a:t>Tai-Seung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600" dirty="0" err="1" smtClean="0">
                <a:latin typeface="Arial" pitchFamily="34" charset="0"/>
                <a:cs typeface="Arial" pitchFamily="34" charset="0"/>
              </a:rPr>
              <a:t>Nam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 et al, 2012</a:t>
            </a:r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836712"/>
            <a:ext cx="7416824" cy="5087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3707904" y="1916832"/>
            <a:ext cx="3023046" cy="216024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3563888" y="5373216"/>
            <a:ext cx="2592288" cy="360040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3318" name="CaixaDeTexto 4"/>
          <p:cNvSpPr txBox="1">
            <a:spLocks noChangeArrowheads="1"/>
          </p:cNvSpPr>
          <p:nvPr/>
        </p:nvSpPr>
        <p:spPr bwMode="auto">
          <a:xfrm>
            <a:off x="323850" y="260350"/>
            <a:ext cx="8569325" cy="5238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sz="2800" b="1" dirty="0"/>
              <a:t>Metanalise </a:t>
            </a:r>
            <a:r>
              <a:rPr lang="pt-BR" sz="2800" dirty="0"/>
              <a:t>de </a:t>
            </a:r>
            <a:r>
              <a:rPr lang="pt-BR" sz="2800" dirty="0" err="1"/>
              <a:t>Tai-Seung</a:t>
            </a:r>
            <a:r>
              <a:rPr lang="pt-BR" sz="2800" dirty="0"/>
              <a:t> e cols, </a:t>
            </a:r>
            <a:r>
              <a:rPr lang="pt-BR" sz="2800" dirty="0" err="1"/>
              <a:t>periodo</a:t>
            </a:r>
            <a:r>
              <a:rPr lang="pt-BR" sz="2800" dirty="0"/>
              <a:t> de  </a:t>
            </a:r>
            <a:r>
              <a:rPr lang="pt-BR" sz="2800" b="1" dirty="0"/>
              <a:t>1979</a:t>
            </a:r>
            <a:r>
              <a:rPr lang="pt-BR" sz="2800" dirty="0"/>
              <a:t> a </a:t>
            </a:r>
            <a:r>
              <a:rPr lang="pt-BR" sz="2800" b="1" dirty="0"/>
              <a:t>2012 </a:t>
            </a:r>
            <a:r>
              <a:rPr lang="pt-BR" sz="2800" dirty="0"/>
              <a:t> </a:t>
            </a:r>
          </a:p>
        </p:txBody>
      </p:sp>
      <p:sp>
        <p:nvSpPr>
          <p:cNvPr id="9" name="Retângulo 8"/>
          <p:cNvSpPr/>
          <p:nvPr/>
        </p:nvSpPr>
        <p:spPr>
          <a:xfrm>
            <a:off x="3707904" y="2636912"/>
            <a:ext cx="2951038" cy="360040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971600" y="6165304"/>
            <a:ext cx="7416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Todos os 5 trabalhos acima foram publicados no</a:t>
            </a:r>
            <a:r>
              <a:rPr lang="pt-BR" sz="1600" b="1" i="1" dirty="0" smtClean="0"/>
              <a:t> </a:t>
            </a:r>
            <a:r>
              <a:rPr lang="pt-BR" sz="1600" b="1" i="1" dirty="0" err="1" smtClean="0"/>
              <a:t>Arch</a:t>
            </a:r>
            <a:r>
              <a:rPr lang="pt-BR" sz="1600" b="1" i="1" dirty="0" smtClean="0"/>
              <a:t> </a:t>
            </a:r>
            <a:r>
              <a:rPr lang="pt-BR" sz="1600" b="1" i="1" dirty="0" err="1" smtClean="0"/>
              <a:t>Phys</a:t>
            </a:r>
            <a:r>
              <a:rPr lang="pt-BR" sz="1600" b="1" i="1" dirty="0" smtClean="0"/>
              <a:t> Med </a:t>
            </a:r>
            <a:r>
              <a:rPr lang="pt-BR" sz="1600" b="1" i="1" dirty="0" err="1" smtClean="0"/>
              <a:t>Rehabil</a:t>
            </a:r>
            <a:r>
              <a:rPr lang="pt-BR" sz="1600" dirty="0" smtClean="0"/>
              <a:t> </a:t>
            </a:r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Conclusões “EMG </a:t>
            </a:r>
            <a:r>
              <a:rPr lang="pt-BR" b="1" dirty="0" err="1" smtClean="0"/>
              <a:t>disease</a:t>
            </a:r>
            <a:r>
              <a:rPr lang="pt-BR" b="1" dirty="0" smtClean="0"/>
              <a:t>” </a:t>
            </a:r>
            <a:r>
              <a:rPr lang="pt-BR" sz="3100" dirty="0" err="1" smtClean="0"/>
              <a:t>Tai-Seung</a:t>
            </a:r>
            <a:r>
              <a:rPr lang="pt-BR" sz="3100" dirty="0" smtClean="0"/>
              <a:t>, 2012 </a:t>
            </a:r>
            <a:endParaRPr lang="pt-BR" sz="3100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752528"/>
          </a:xfrm>
        </p:spPr>
        <p:txBody>
          <a:bodyPr>
            <a:normAutofit fontScale="92500" lnSpcReduction="10000"/>
          </a:bodyPr>
          <a:lstStyle/>
          <a:p>
            <a:endParaRPr lang="pt-BR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Existem</a:t>
            </a:r>
            <a:r>
              <a:rPr lang="en-US" dirty="0" smtClean="0"/>
              <a:t> </a:t>
            </a:r>
            <a:r>
              <a:rPr lang="en-US" dirty="0" err="1" smtClean="0"/>
              <a:t>poucos</a:t>
            </a:r>
            <a:r>
              <a:rPr lang="en-US" dirty="0" smtClean="0"/>
              <a:t> </a:t>
            </a:r>
            <a:r>
              <a:rPr lang="en-US" dirty="0" err="1" smtClean="0"/>
              <a:t>estudos</a:t>
            </a:r>
            <a:r>
              <a:rPr lang="en-US" dirty="0" smtClean="0"/>
              <a:t> </a:t>
            </a:r>
            <a:r>
              <a:rPr lang="en-US" dirty="0" err="1" smtClean="0"/>
              <a:t>populacionais</a:t>
            </a:r>
            <a:r>
              <a:rPr lang="en-US" dirty="0" smtClean="0"/>
              <a:t> </a:t>
            </a:r>
            <a:r>
              <a:rPr lang="en-US" dirty="0" err="1" smtClean="0"/>
              <a:t>publicados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</a:t>
            </a:r>
            <a:r>
              <a:rPr lang="en-US" dirty="0" err="1" smtClean="0"/>
              <a:t>clínica</a:t>
            </a:r>
            <a:r>
              <a:rPr lang="en-US" dirty="0" smtClean="0"/>
              <a:t> dos </a:t>
            </a:r>
            <a:r>
              <a:rPr lang="en-US" dirty="0" err="1" smtClean="0"/>
              <a:t>pacientes</a:t>
            </a:r>
            <a:r>
              <a:rPr lang="en-US" dirty="0" smtClean="0"/>
              <a:t> com “EMG disease” e similar a das </a:t>
            </a:r>
            <a:r>
              <a:rPr lang="en-US" dirty="0" err="1" smtClean="0"/>
              <a:t>miotonias</a:t>
            </a:r>
            <a:r>
              <a:rPr lang="en-US" dirty="0" smtClean="0"/>
              <a:t> </a:t>
            </a:r>
            <a:r>
              <a:rPr lang="en-US" dirty="0" err="1" smtClean="0"/>
              <a:t>congênitas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</a:t>
            </a:r>
            <a:r>
              <a:rPr lang="en-US" dirty="0" err="1" smtClean="0"/>
              <a:t>mutação</a:t>
            </a:r>
            <a:r>
              <a:rPr lang="en-US" dirty="0" smtClean="0"/>
              <a:t> CLCN1 </a:t>
            </a:r>
            <a:r>
              <a:rPr lang="en-US" dirty="0" err="1" smtClean="0"/>
              <a:t>pôde</a:t>
            </a:r>
            <a:r>
              <a:rPr lang="en-US" dirty="0" smtClean="0"/>
              <a:t> ser </a:t>
            </a:r>
            <a:r>
              <a:rPr lang="en-US" dirty="0" err="1" smtClean="0"/>
              <a:t>identificada</a:t>
            </a:r>
            <a:r>
              <a:rPr lang="en-US" dirty="0" smtClean="0"/>
              <a:t> </a:t>
            </a:r>
            <a:r>
              <a:rPr lang="en-US" dirty="0" err="1" smtClean="0"/>
              <a:t>somente</a:t>
            </a:r>
            <a:r>
              <a:rPr lang="en-US" dirty="0" smtClean="0"/>
              <a:t> em </a:t>
            </a:r>
            <a:r>
              <a:rPr lang="en-US" dirty="0" err="1" smtClean="0"/>
              <a:t>poucos</a:t>
            </a:r>
            <a:r>
              <a:rPr lang="en-US" dirty="0" smtClean="0"/>
              <a:t> </a:t>
            </a:r>
            <a:r>
              <a:rPr lang="en-US" dirty="0" err="1" smtClean="0"/>
              <a:t>individuos</a:t>
            </a:r>
            <a:endParaRPr lang="en-US" dirty="0" smtClean="0"/>
          </a:p>
          <a:p>
            <a:pPr marL="914400" lvl="1" indent="-514350"/>
            <a:r>
              <a:rPr lang="en-US" dirty="0" smtClean="0"/>
              <a:t>As </a:t>
            </a:r>
            <a:r>
              <a:rPr lang="en-US" dirty="0" err="1" smtClean="0"/>
              <a:t>analises</a:t>
            </a:r>
            <a:r>
              <a:rPr lang="en-US" dirty="0" smtClean="0"/>
              <a:t> </a:t>
            </a:r>
            <a:r>
              <a:rPr lang="pt-BR" dirty="0" smtClean="0"/>
              <a:t>de sequencias de nucleotídeos só analisou a “</a:t>
            </a:r>
            <a:r>
              <a:rPr lang="pt-BR" b="1" dirty="0" smtClean="0"/>
              <a:t>parte codificadora</a:t>
            </a:r>
            <a:r>
              <a:rPr lang="pt-BR" dirty="0" smtClean="0"/>
              <a:t>” do gene CLCN1 </a:t>
            </a:r>
          </a:p>
          <a:p>
            <a:pPr marL="914400" lvl="1" indent="-514350"/>
            <a:r>
              <a:rPr lang="pt-BR" dirty="0" smtClean="0">
                <a:solidFill>
                  <a:srgbClr val="0000FF"/>
                </a:solidFill>
              </a:rPr>
              <a:t>Sugere analisar as partes "</a:t>
            </a:r>
            <a:r>
              <a:rPr lang="pt-BR" b="1" dirty="0" smtClean="0">
                <a:solidFill>
                  <a:srgbClr val="0000FF"/>
                </a:solidFill>
              </a:rPr>
              <a:t>inertes</a:t>
            </a:r>
            <a:r>
              <a:rPr lang="pt-BR" dirty="0" smtClean="0">
                <a:solidFill>
                  <a:srgbClr val="0000FF"/>
                </a:solidFill>
              </a:rPr>
              <a:t>” do gene</a:t>
            </a:r>
          </a:p>
          <a:p>
            <a:pPr marL="514350" indent="-514350">
              <a:buFont typeface="+mj-lt"/>
              <a:buAutoNum type="arabicPeriod"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Disturbios da </a:t>
            </a:r>
            <a:r>
              <a:rPr lang="en-US" sz="4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excitabilidade</a:t>
            </a:r>
            <a:r>
              <a:rPr 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 </a:t>
            </a:r>
            <a:r>
              <a:rPr lang="en-US" sz="4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canais</a:t>
            </a:r>
            <a:r>
              <a:rPr 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sz="4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membrana</a:t>
            </a:r>
            <a:r>
              <a:rPr 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/ </a:t>
            </a:r>
            <a:r>
              <a:rPr lang="en-US" sz="4000" b="1" dirty="0" err="1" smtClean="0">
                <a:solidFill>
                  <a:schemeClr val="bg1">
                    <a:lumMod val="75000"/>
                  </a:schemeClr>
                </a:solidFill>
              </a:rPr>
              <a:t>voltagem</a:t>
            </a:r>
            <a:r>
              <a:rPr lang="en-US" sz="40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bg1">
                    <a:lumMod val="75000"/>
                  </a:schemeClr>
                </a:solidFill>
              </a:rPr>
              <a:t>dependente</a:t>
            </a:r>
            <a:endParaRPr lang="pt-BR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176464"/>
          </a:xfrm>
        </p:spPr>
        <p:txBody>
          <a:bodyPr>
            <a:normAutofit fontScale="77500" lnSpcReduction="20000"/>
          </a:bodyPr>
          <a:lstStyle/>
          <a:p>
            <a:r>
              <a:rPr lang="pt-BR" b="1" dirty="0" smtClean="0"/>
              <a:t>Cloro/ Cl</a:t>
            </a:r>
            <a:r>
              <a:rPr lang="pt-BR" dirty="0" smtClean="0"/>
              <a:t>: gene </a:t>
            </a:r>
            <a:r>
              <a:rPr lang="pt-BR" b="1" dirty="0" smtClean="0"/>
              <a:t>CLCN1</a:t>
            </a:r>
            <a:r>
              <a:rPr lang="pt-BR" dirty="0" smtClean="0"/>
              <a:t> (</a:t>
            </a:r>
            <a:r>
              <a:rPr lang="pt-BR" b="1" dirty="0" smtClean="0"/>
              <a:t>R894X e T550M</a:t>
            </a:r>
            <a:r>
              <a:rPr lang="pt-BR" dirty="0" smtClean="0"/>
              <a:t>) – </a:t>
            </a:r>
            <a:r>
              <a:rPr lang="pt-BR" dirty="0" smtClean="0">
                <a:solidFill>
                  <a:srgbClr val="0000FF"/>
                </a:solidFill>
              </a:rPr>
              <a:t>ganho de função</a:t>
            </a:r>
          </a:p>
          <a:p>
            <a:pPr lvl="1"/>
            <a:r>
              <a:rPr lang="pt-BR" dirty="0" smtClean="0"/>
              <a:t>Miotonia congênita </a:t>
            </a:r>
            <a:r>
              <a:rPr lang="en-US" dirty="0" smtClean="0"/>
              <a:t>Becker e Thomsen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Doença</a:t>
            </a:r>
            <a:r>
              <a:rPr lang="en-US" dirty="0" smtClean="0"/>
              <a:t> de EMG”</a:t>
            </a:r>
            <a:endParaRPr lang="pt-BR" dirty="0" smtClean="0"/>
          </a:p>
          <a:p>
            <a:r>
              <a:rPr lang="pt-BR" b="1" dirty="0" smtClean="0"/>
              <a:t>Sódio/ Na: </a:t>
            </a:r>
            <a:r>
              <a:rPr lang="pt-BR" dirty="0" smtClean="0"/>
              <a:t>(</a:t>
            </a:r>
            <a:r>
              <a:rPr lang="pt-BR" b="1" dirty="0" smtClean="0"/>
              <a:t>SCN4A</a:t>
            </a:r>
            <a:r>
              <a:rPr lang="pt-BR" dirty="0" smtClean="0"/>
              <a:t>) no braço longo do cromossomo </a:t>
            </a:r>
            <a:r>
              <a:rPr lang="pt-BR" b="1" dirty="0" smtClean="0"/>
              <a:t>17 (17q) – </a:t>
            </a:r>
            <a:r>
              <a:rPr lang="pt-BR" dirty="0" smtClean="0">
                <a:solidFill>
                  <a:srgbClr val="0000FF"/>
                </a:solidFill>
              </a:rPr>
              <a:t>perda flutuante de função</a:t>
            </a:r>
          </a:p>
          <a:p>
            <a:pPr lvl="1"/>
            <a:r>
              <a:rPr lang="pt-BR" b="1" dirty="0" smtClean="0"/>
              <a:t>paralisia periódica </a:t>
            </a:r>
            <a:r>
              <a:rPr lang="pt-BR" dirty="0" smtClean="0"/>
              <a:t>hiper e </a:t>
            </a:r>
            <a:r>
              <a:rPr lang="pt-BR" dirty="0" err="1" smtClean="0"/>
              <a:t>hipopotassemica</a:t>
            </a:r>
            <a:r>
              <a:rPr lang="pt-BR" dirty="0" smtClean="0"/>
              <a:t>:  </a:t>
            </a:r>
            <a:r>
              <a:rPr lang="pt-BR" b="1" dirty="0" smtClean="0">
                <a:solidFill>
                  <a:srgbClr val="FF0000"/>
                </a:solidFill>
              </a:rPr>
              <a:t>ER</a:t>
            </a:r>
            <a:r>
              <a:rPr lang="pt-BR" dirty="0" smtClean="0">
                <a:solidFill>
                  <a:srgbClr val="FF0000"/>
                </a:solidFill>
              </a:rPr>
              <a:t> positiva </a:t>
            </a:r>
          </a:p>
          <a:p>
            <a:pPr lvl="2"/>
            <a:r>
              <a:rPr lang="pt-BR" dirty="0" smtClean="0"/>
              <a:t>A Insercional = </a:t>
            </a:r>
            <a:r>
              <a:rPr lang="pt-BR" b="1" dirty="0" smtClean="0">
                <a:solidFill>
                  <a:srgbClr val="FF0000"/>
                </a:solidFill>
              </a:rPr>
              <a:t>zero</a:t>
            </a:r>
            <a:r>
              <a:rPr lang="pt-BR" dirty="0" smtClean="0"/>
              <a:t> entre os ataques </a:t>
            </a:r>
            <a:r>
              <a:rPr lang="pt-BR" dirty="0" smtClean="0">
                <a:solidFill>
                  <a:srgbClr val="0000FF"/>
                </a:solidFill>
              </a:rPr>
              <a:t>comporta-se ao contrario </a:t>
            </a:r>
          </a:p>
          <a:p>
            <a:pPr lvl="1"/>
            <a:r>
              <a:rPr lang="pt-BR" dirty="0" smtClean="0"/>
              <a:t>miotonia, </a:t>
            </a:r>
          </a:p>
          <a:p>
            <a:pPr lvl="1"/>
            <a:r>
              <a:rPr lang="pt-BR" b="1" dirty="0" err="1" smtClean="0"/>
              <a:t>paramiotonia</a:t>
            </a:r>
            <a:r>
              <a:rPr lang="pt-BR" b="1" dirty="0" smtClean="0"/>
              <a:t> congênita</a:t>
            </a:r>
            <a:r>
              <a:rPr lang="pt-BR" dirty="0" smtClean="0"/>
              <a:t>, a forma </a:t>
            </a:r>
            <a:r>
              <a:rPr lang="pt-BR" i="1" dirty="0" smtClean="0">
                <a:solidFill>
                  <a:srgbClr val="0000FF"/>
                </a:solidFill>
              </a:rPr>
              <a:t>miotonia </a:t>
            </a:r>
            <a:r>
              <a:rPr lang="pt-BR" i="1" dirty="0" err="1" smtClean="0">
                <a:solidFill>
                  <a:srgbClr val="0000FF"/>
                </a:solidFill>
              </a:rPr>
              <a:t>fluctuans</a:t>
            </a:r>
            <a:r>
              <a:rPr lang="pt-BR" dirty="0" smtClean="0">
                <a:solidFill>
                  <a:srgbClr val="0000FF"/>
                </a:solidFill>
              </a:rPr>
              <a:t> </a:t>
            </a:r>
            <a:r>
              <a:rPr lang="pt-BR" dirty="0" smtClean="0"/>
              <a:t>e síndrome </a:t>
            </a:r>
            <a:r>
              <a:rPr lang="pt-BR" dirty="0" err="1" smtClean="0"/>
              <a:t>miastênica</a:t>
            </a:r>
            <a:r>
              <a:rPr lang="pt-BR" dirty="0" smtClean="0"/>
              <a:t> </a:t>
            </a:r>
            <a:r>
              <a:rPr lang="pt-BR" dirty="0" err="1" smtClean="0"/>
              <a:t>congenita</a:t>
            </a:r>
            <a:r>
              <a:rPr lang="pt-BR" dirty="0" smtClean="0"/>
              <a:t>, </a:t>
            </a:r>
            <a:r>
              <a:rPr lang="pt-BR" i="1" dirty="0" err="1" smtClean="0"/>
              <a:t>Slow</a:t>
            </a:r>
            <a:r>
              <a:rPr lang="pt-BR" i="1" dirty="0" smtClean="0"/>
              <a:t> </a:t>
            </a:r>
            <a:r>
              <a:rPr lang="pt-BR" i="1" dirty="0" err="1" smtClean="0"/>
              <a:t>channel</a:t>
            </a:r>
            <a:r>
              <a:rPr lang="pt-BR" i="1" dirty="0" smtClean="0"/>
              <a:t> </a:t>
            </a:r>
            <a:r>
              <a:rPr lang="pt-BR" i="1" dirty="0" err="1" smtClean="0"/>
              <a:t>Syndromes</a:t>
            </a:r>
            <a:endParaRPr lang="pt-BR" dirty="0" smtClean="0"/>
          </a:p>
          <a:p>
            <a:r>
              <a:rPr lang="pt-BR" dirty="0" smtClean="0"/>
              <a:t> </a:t>
            </a:r>
            <a:r>
              <a:rPr lang="pt-BR" b="1" dirty="0" err="1" smtClean="0"/>
              <a:t>Multiplos</a:t>
            </a:r>
            <a:r>
              <a:rPr lang="pt-BR" b="1" dirty="0" smtClean="0"/>
              <a:t> canais </a:t>
            </a:r>
            <a:r>
              <a:rPr lang="pt-BR" dirty="0" smtClean="0"/>
              <a:t>(+ de um </a:t>
            </a:r>
            <a:r>
              <a:rPr lang="pt-BR" dirty="0" err="1" smtClean="0"/>
              <a:t>cation</a:t>
            </a:r>
            <a:r>
              <a:rPr lang="pt-BR" dirty="0" smtClean="0"/>
              <a:t>) – </a:t>
            </a:r>
            <a:r>
              <a:rPr lang="pt-BR" dirty="0" smtClean="0">
                <a:solidFill>
                  <a:srgbClr val="0000FF"/>
                </a:solidFill>
              </a:rPr>
              <a:t>perda de função flutua menos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67544" y="5949280"/>
            <a:ext cx="80648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Lehmann-Horn F,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Rüddel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R,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Jurkat-Rolt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K.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Nonsdystrophic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Myotonias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and Periodic Paralysis. In: Engel AG and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Franzini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-Armstrong C. </a:t>
            </a:r>
            <a:r>
              <a:rPr lang="en-US" sz="1100" i="1" dirty="0" err="1" smtClean="0">
                <a:latin typeface="Arial" pitchFamily="34" charset="0"/>
                <a:cs typeface="Arial" pitchFamily="34" charset="0"/>
              </a:rPr>
              <a:t>Myology</a:t>
            </a:r>
            <a:r>
              <a:rPr lang="en-US" sz="1100" i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2004</a:t>
            </a:r>
            <a:endParaRPr lang="pt-BR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Caso suspeito de miotonia </a:t>
            </a:r>
            <a:r>
              <a:rPr lang="pt-BR" sz="4000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endParaRPr lang="pt-BR" sz="40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3917032"/>
          </a:xfrm>
        </p:spPr>
        <p:txBody>
          <a:bodyPr>
            <a:normAutofit fontScale="77500" lnSpcReduction="20000"/>
          </a:bodyPr>
          <a:lstStyle/>
          <a:p>
            <a:r>
              <a:rPr lang="pt-BR" dirty="0"/>
              <a:t>Homem de 55 </a:t>
            </a:r>
            <a:r>
              <a:rPr lang="pt-BR" dirty="0" smtClean="0"/>
              <a:t>anos com queixa de </a:t>
            </a:r>
            <a:r>
              <a:rPr lang="pt-BR" b="1" dirty="0" smtClean="0"/>
              <a:t>intolerância </a:t>
            </a:r>
            <a:r>
              <a:rPr lang="pt-BR" b="1" dirty="0"/>
              <a:t>ao frio </a:t>
            </a:r>
            <a:r>
              <a:rPr lang="pt-BR" dirty="0"/>
              <a:t>há nove anos. </a:t>
            </a:r>
            <a:endParaRPr lang="pt-BR" dirty="0" smtClean="0"/>
          </a:p>
          <a:p>
            <a:r>
              <a:rPr lang="pt-BR" dirty="0" smtClean="0"/>
              <a:t>Refere episódios com </a:t>
            </a:r>
            <a:r>
              <a:rPr lang="pt-BR" b="1" dirty="0"/>
              <a:t>duração de duas a três horas </a:t>
            </a:r>
            <a:r>
              <a:rPr lang="pt-BR" dirty="0" smtClean="0"/>
              <a:t>com </a:t>
            </a:r>
            <a:r>
              <a:rPr lang="pt-BR" dirty="0"/>
              <a:t>dor na hemiface </a:t>
            </a:r>
            <a:r>
              <a:rPr lang="pt-BR" dirty="0" smtClean="0"/>
              <a:t>direita, </a:t>
            </a:r>
            <a:r>
              <a:rPr lang="pt-BR" b="1" dirty="0" smtClean="0"/>
              <a:t>dificuldade </a:t>
            </a:r>
            <a:r>
              <a:rPr lang="pt-BR" b="1" dirty="0"/>
              <a:t>de movimentação</a:t>
            </a:r>
            <a:r>
              <a:rPr lang="pt-BR" dirty="0"/>
              <a:t>, </a:t>
            </a:r>
            <a:r>
              <a:rPr lang="pt-BR" b="1" dirty="0" err="1"/>
              <a:t>dislalia</a:t>
            </a:r>
            <a:r>
              <a:rPr lang="pt-BR" b="1" dirty="0"/>
              <a:t> </a:t>
            </a:r>
            <a:r>
              <a:rPr lang="pt-BR" dirty="0"/>
              <a:t>leve e </a:t>
            </a:r>
            <a:r>
              <a:rPr lang="pt-BR" b="1" dirty="0"/>
              <a:t>dificuldade para abrir a </a:t>
            </a:r>
            <a:r>
              <a:rPr lang="pt-BR" b="1" dirty="0" smtClean="0"/>
              <a:t>pálpebra</a:t>
            </a:r>
            <a:r>
              <a:rPr lang="pt-BR" dirty="0" smtClean="0"/>
              <a:t>, </a:t>
            </a:r>
            <a:r>
              <a:rPr lang="pt-BR" dirty="0" smtClean="0">
                <a:solidFill>
                  <a:srgbClr val="0000FF"/>
                </a:solidFill>
              </a:rPr>
              <a:t>após passar frio</a:t>
            </a:r>
            <a:r>
              <a:rPr lang="pt-BR" dirty="0" smtClean="0">
                <a:solidFill>
                  <a:srgbClr val="0043C8"/>
                </a:solidFill>
              </a:rPr>
              <a:t>.</a:t>
            </a:r>
          </a:p>
          <a:p>
            <a:r>
              <a:rPr lang="pt-BR" b="1" dirty="0" smtClean="0"/>
              <a:t>Disestesia</a:t>
            </a:r>
            <a:r>
              <a:rPr lang="pt-BR" dirty="0" smtClean="0"/>
              <a:t> </a:t>
            </a:r>
            <a:r>
              <a:rPr lang="pt-BR" dirty="0"/>
              <a:t>e </a:t>
            </a:r>
            <a:r>
              <a:rPr lang="pt-BR" b="1" dirty="0"/>
              <a:t>dificuldade de movimento </a:t>
            </a:r>
            <a:r>
              <a:rPr lang="pt-BR" dirty="0"/>
              <a:t>no lado externo do braço, cotovelo e antebraço, no lado medial da mão e na face lateral da perna à  direita. </a:t>
            </a:r>
            <a:r>
              <a:rPr lang="pt-BR" dirty="0" smtClean="0">
                <a:solidFill>
                  <a:srgbClr val="0000FF"/>
                </a:solidFill>
              </a:rPr>
              <a:t>Sintomas assimétricos.</a:t>
            </a:r>
          </a:p>
          <a:p>
            <a:r>
              <a:rPr lang="pt-BR" dirty="0" smtClean="0"/>
              <a:t>Repetem-se em </a:t>
            </a:r>
            <a:r>
              <a:rPr lang="pt-BR" dirty="0"/>
              <a:t>uma </a:t>
            </a:r>
            <a:r>
              <a:rPr lang="pt-BR" dirty="0" smtClean="0"/>
              <a:t>semana ou mais. </a:t>
            </a:r>
            <a:r>
              <a:rPr lang="pt-BR" dirty="0"/>
              <a:t>Melhoram com relaxante muscular e com calor.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11560" y="5733256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Garbino, J A, </a:t>
            </a:r>
            <a:r>
              <a:rPr lang="pt-BR" sz="1000" dirty="0" err="1" smtClean="0"/>
              <a:t>Hortensi</a:t>
            </a:r>
            <a:r>
              <a:rPr lang="pt-BR" sz="1000" dirty="0" smtClean="0"/>
              <a:t>, PG, Alexandre, PL. Distúrbio de canal associado à endocrinopatia. In: IX Simpósio Nacional de Eletromiografia, 2012, São Paulo. Casos Clínicos do IX Simpósio Nacional de Eletromiografia. São Paulo: Instituto Internacional de Ciências Sociais, 2012.</a:t>
            </a:r>
            <a:endParaRPr lang="pt-B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Exame clínico</a:t>
            </a:r>
            <a:endParaRPr lang="pt-BR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Não </a:t>
            </a:r>
            <a:r>
              <a:rPr lang="pt-BR" dirty="0"/>
              <a:t>foi encontrada fraqueza muscular focal ou </a:t>
            </a:r>
            <a:r>
              <a:rPr lang="pt-BR" dirty="0" smtClean="0"/>
              <a:t>sistêmica ou miotonia de percussão</a:t>
            </a:r>
          </a:p>
          <a:p>
            <a:r>
              <a:rPr lang="pt-BR" dirty="0" smtClean="0"/>
              <a:t>Pares cranianos: </a:t>
            </a:r>
            <a:r>
              <a:rPr lang="pt-BR" dirty="0" err="1" smtClean="0"/>
              <a:t>ndn</a:t>
            </a:r>
            <a:r>
              <a:rPr lang="pt-BR" dirty="0" smtClean="0"/>
              <a:t>; não se observou espasmos faciais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pt-BR" dirty="0" smtClean="0"/>
              <a:t>Pesquisa de </a:t>
            </a:r>
            <a:r>
              <a:rPr lang="pt-BR" b="1" dirty="0" smtClean="0"/>
              <a:t>miotonia de ação </a:t>
            </a:r>
            <a:r>
              <a:rPr lang="pt-BR" dirty="0" smtClean="0"/>
              <a:t>palpebral e mãos: </a:t>
            </a:r>
            <a:r>
              <a:rPr lang="en-GB" dirty="0" smtClean="0">
                <a:solidFill>
                  <a:srgbClr val="0000FF"/>
                </a:solidFill>
              </a:rPr>
              <a:t>O </a:t>
            </a:r>
            <a:r>
              <a:rPr lang="en-GB" dirty="0" err="1" smtClean="0">
                <a:solidFill>
                  <a:srgbClr val="0000FF"/>
                </a:solidFill>
              </a:rPr>
              <a:t>olhar</a:t>
            </a:r>
            <a:r>
              <a:rPr lang="en-GB" dirty="0" smtClean="0">
                <a:solidFill>
                  <a:srgbClr val="0000FF"/>
                </a:solidFill>
              </a:rPr>
              <a:t> </a:t>
            </a:r>
            <a:r>
              <a:rPr lang="en-GB" dirty="0" err="1" smtClean="0">
                <a:solidFill>
                  <a:srgbClr val="0000FF"/>
                </a:solidFill>
              </a:rPr>
              <a:t>rápido</a:t>
            </a:r>
            <a:r>
              <a:rPr lang="en-GB" dirty="0" smtClean="0">
                <a:solidFill>
                  <a:srgbClr val="0000FF"/>
                </a:solidFill>
              </a:rPr>
              <a:t> </a:t>
            </a:r>
            <a:r>
              <a:rPr lang="en-GB" dirty="0" err="1" smtClean="0">
                <a:solidFill>
                  <a:srgbClr val="0000FF"/>
                </a:solidFill>
              </a:rPr>
              <a:t>para</a:t>
            </a:r>
            <a:r>
              <a:rPr lang="en-GB" dirty="0" smtClean="0">
                <a:solidFill>
                  <a:srgbClr val="0000FF"/>
                </a:solidFill>
              </a:rPr>
              <a:t> </a:t>
            </a:r>
            <a:r>
              <a:rPr lang="en-GB" dirty="0" err="1" smtClean="0">
                <a:solidFill>
                  <a:srgbClr val="0000FF"/>
                </a:solidFill>
              </a:rPr>
              <a:t>cima</a:t>
            </a:r>
            <a:r>
              <a:rPr lang="en-GB" dirty="0" smtClean="0">
                <a:solidFill>
                  <a:srgbClr val="0000FF"/>
                </a:solidFill>
              </a:rPr>
              <a:t> e </a:t>
            </a:r>
            <a:r>
              <a:rPr lang="en-GB" dirty="0" err="1" smtClean="0">
                <a:solidFill>
                  <a:srgbClr val="0000FF"/>
                </a:solidFill>
              </a:rPr>
              <a:t>para</a:t>
            </a:r>
            <a:r>
              <a:rPr lang="en-GB" dirty="0" smtClean="0">
                <a:solidFill>
                  <a:srgbClr val="0000FF"/>
                </a:solidFill>
              </a:rPr>
              <a:t> </a:t>
            </a:r>
            <a:r>
              <a:rPr lang="en-GB" dirty="0" err="1" smtClean="0">
                <a:solidFill>
                  <a:srgbClr val="0000FF"/>
                </a:solidFill>
              </a:rPr>
              <a:t>baixo</a:t>
            </a:r>
            <a:r>
              <a:rPr lang="en-GB" dirty="0" smtClean="0">
                <a:solidFill>
                  <a:srgbClr val="0000FF"/>
                </a:solidFill>
              </a:rPr>
              <a:t>, </a:t>
            </a:r>
            <a:r>
              <a:rPr lang="en-GB" dirty="0" err="1" smtClean="0">
                <a:solidFill>
                  <a:srgbClr val="0000FF"/>
                </a:solidFill>
              </a:rPr>
              <a:t>fechar</a:t>
            </a:r>
            <a:r>
              <a:rPr lang="en-GB" dirty="0" smtClean="0">
                <a:solidFill>
                  <a:srgbClr val="0000FF"/>
                </a:solidFill>
              </a:rPr>
              <a:t> as </a:t>
            </a:r>
            <a:r>
              <a:rPr lang="en-GB" dirty="0" err="1" smtClean="0">
                <a:solidFill>
                  <a:srgbClr val="0000FF"/>
                </a:solidFill>
              </a:rPr>
              <a:t>palpebras</a:t>
            </a:r>
            <a:r>
              <a:rPr lang="en-GB" dirty="0" smtClean="0">
                <a:solidFill>
                  <a:srgbClr val="0000FF"/>
                </a:solidFill>
              </a:rPr>
              <a:t>, </a:t>
            </a:r>
            <a:r>
              <a:rPr lang="en-GB" dirty="0" err="1" smtClean="0">
                <a:solidFill>
                  <a:srgbClr val="0000FF"/>
                </a:solidFill>
              </a:rPr>
              <a:t>fechar</a:t>
            </a:r>
            <a:r>
              <a:rPr lang="en-GB" dirty="0" smtClean="0">
                <a:solidFill>
                  <a:srgbClr val="0000FF"/>
                </a:solidFill>
              </a:rPr>
              <a:t> </a:t>
            </a:r>
            <a:r>
              <a:rPr lang="en-GB" dirty="0" err="1" smtClean="0">
                <a:solidFill>
                  <a:srgbClr val="0000FF"/>
                </a:solidFill>
              </a:rPr>
              <a:t>os</a:t>
            </a:r>
            <a:r>
              <a:rPr lang="en-GB" dirty="0" smtClean="0">
                <a:solidFill>
                  <a:srgbClr val="0000FF"/>
                </a:solidFill>
              </a:rPr>
              <a:t> </a:t>
            </a:r>
            <a:r>
              <a:rPr lang="en-GB" dirty="0" err="1" smtClean="0">
                <a:solidFill>
                  <a:srgbClr val="0000FF"/>
                </a:solidFill>
              </a:rPr>
              <a:t>dedos</a:t>
            </a:r>
            <a:r>
              <a:rPr lang="en-GB" dirty="0" smtClean="0">
                <a:solidFill>
                  <a:srgbClr val="0000FF"/>
                </a:solidFill>
              </a:rPr>
              <a:t> e </a:t>
            </a:r>
            <a:r>
              <a:rPr lang="en-GB" dirty="0" err="1" smtClean="0">
                <a:solidFill>
                  <a:srgbClr val="0000FF"/>
                </a:solidFill>
              </a:rPr>
              <a:t>abrir</a:t>
            </a:r>
            <a:r>
              <a:rPr lang="en-GB" dirty="0" smtClean="0">
                <a:solidFill>
                  <a:srgbClr val="0000FF"/>
                </a:solidFill>
              </a:rPr>
              <a:t>: </a:t>
            </a:r>
            <a:r>
              <a:rPr lang="en-GB" b="1" dirty="0" err="1" smtClean="0"/>
              <a:t>ausentes</a:t>
            </a:r>
            <a:r>
              <a:rPr lang="en-GB" b="1" dirty="0" smtClean="0"/>
              <a:t> </a:t>
            </a:r>
          </a:p>
          <a:p>
            <a:r>
              <a:rPr lang="pt-BR" dirty="0" smtClean="0">
                <a:solidFill>
                  <a:srgbClr val="0070C0"/>
                </a:solidFill>
              </a:rPr>
              <a:t> </a:t>
            </a:r>
            <a:r>
              <a:rPr lang="pt-BR" dirty="0" smtClean="0"/>
              <a:t>Reflexos </a:t>
            </a:r>
            <a:r>
              <a:rPr lang="pt-BR" dirty="0"/>
              <a:t>tendinosos apresentaram-se normais e </a:t>
            </a:r>
            <a:r>
              <a:rPr lang="pt-BR" dirty="0" smtClean="0"/>
              <a:t>simétricos </a:t>
            </a:r>
          </a:p>
          <a:p>
            <a:r>
              <a:rPr lang="pt-BR" dirty="0" smtClean="0"/>
              <a:t>A </a:t>
            </a:r>
            <a:r>
              <a:rPr lang="pt-BR" dirty="0"/>
              <a:t>pesquisa de sensibilidade </a:t>
            </a:r>
            <a:r>
              <a:rPr lang="pt-BR" dirty="0" smtClean="0"/>
              <a:t>tátil </a:t>
            </a:r>
            <a:r>
              <a:rPr lang="pt-BR" dirty="0"/>
              <a:t>e dolorosa nas extremidades foi </a:t>
            </a:r>
            <a:r>
              <a:rPr lang="pt-BR" dirty="0" smtClean="0"/>
              <a:t>normal</a:t>
            </a:r>
            <a:endParaRPr lang="pt-BR" dirty="0"/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6012160" y="5949280"/>
            <a:ext cx="22322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Garbino e cols, 2012</a:t>
            </a:r>
          </a:p>
          <a:p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24936" cy="93610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BR" sz="3600" b="1" dirty="0" smtClean="0"/>
              <a:t>Estimulação repetitiva (ER) com Freq &gt; 5 Hz</a:t>
            </a:r>
            <a:endParaRPr lang="pt-BR" sz="36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899592" y="5373216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decremento com reduções de </a:t>
            </a:r>
            <a:r>
              <a:rPr lang="pt-BR" b="1" dirty="0" smtClean="0">
                <a:solidFill>
                  <a:srgbClr val="FF0000"/>
                </a:solidFill>
              </a:rPr>
              <a:t>30</a:t>
            </a:r>
            <a:r>
              <a:rPr lang="pt-BR" dirty="0" smtClean="0"/>
              <a:t> a </a:t>
            </a:r>
            <a:r>
              <a:rPr lang="pt-BR" b="1" dirty="0" smtClean="0">
                <a:solidFill>
                  <a:srgbClr val="FF0000"/>
                </a:solidFill>
              </a:rPr>
              <a:t>60%</a:t>
            </a:r>
            <a:r>
              <a:rPr lang="pt-BR" dirty="0" smtClean="0"/>
              <a:t> das amplitudes no ulnar/ </a:t>
            </a:r>
            <a:r>
              <a:rPr lang="pt-BR" i="1" dirty="0" err="1" smtClean="0"/>
              <a:t>abductor</a:t>
            </a:r>
            <a:r>
              <a:rPr lang="pt-BR" i="1" dirty="0" smtClean="0"/>
              <a:t> </a:t>
            </a:r>
            <a:r>
              <a:rPr lang="pt-BR" i="1" dirty="0" err="1" smtClean="0"/>
              <a:t>digiti</a:t>
            </a:r>
            <a:r>
              <a:rPr lang="pt-BR" i="1" dirty="0" smtClean="0"/>
              <a:t> minimi</a:t>
            </a:r>
            <a:endParaRPr lang="pt-BR" dirty="0" smtClean="0"/>
          </a:p>
        </p:txBody>
      </p:sp>
      <p:pic>
        <p:nvPicPr>
          <p:cNvPr id="1026" name="Picture 2" descr="Decremen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628800"/>
            <a:ext cx="5832648" cy="35283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6" name="CaixaDeTexto 5"/>
          <p:cNvSpPr txBox="1"/>
          <p:nvPr/>
        </p:nvSpPr>
        <p:spPr>
          <a:xfrm>
            <a:off x="395536" y="4221088"/>
            <a:ext cx="129614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b="1" dirty="0" smtClean="0"/>
              <a:t>Teste</a:t>
            </a:r>
          </a:p>
          <a:p>
            <a:r>
              <a:rPr lang="pt-BR" b="1" dirty="0" smtClean="0"/>
              <a:t>com Freq. de 20Hz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395536" y="3140968"/>
            <a:ext cx="129614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b="1" dirty="0" smtClean="0"/>
              <a:t>Teste</a:t>
            </a:r>
          </a:p>
          <a:p>
            <a:r>
              <a:rPr lang="pt-BR" b="1" dirty="0" smtClean="0"/>
              <a:t>com Freq. de 3Hz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6300192" y="5805264"/>
            <a:ext cx="22322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Garbino e cols, 2012</a:t>
            </a:r>
          </a:p>
          <a:p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Estimulação repetitiva (ER)</a:t>
            </a:r>
            <a:br>
              <a:rPr lang="pt-BR" sz="2800" b="1" dirty="0" smtClean="0">
                <a:latin typeface="Arial" pitchFamily="34" charset="0"/>
                <a:cs typeface="Arial" pitchFamily="34" charset="0"/>
              </a:rPr>
            </a:b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nas diferentes condições</a:t>
            </a: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pt-BR" sz="28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normal,</a:t>
            </a:r>
            <a:r>
              <a:rPr lang="pt-BR" sz="28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PC</a:t>
            </a: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PP e SM </a:t>
            </a:r>
            <a:r>
              <a:rPr lang="pt-BR" sz="32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pt-BR" sz="3200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 descr="Estimulação Repetitiva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741724"/>
            <a:ext cx="4896544" cy="38393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CaixaDeTexto 4"/>
          <p:cNvSpPr txBox="1"/>
          <p:nvPr/>
        </p:nvSpPr>
        <p:spPr>
          <a:xfrm>
            <a:off x="395536" y="5877272"/>
            <a:ext cx="82809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 algn="just"/>
            <a:r>
              <a:rPr lang="en-US" sz="1000" b="1" dirty="0" smtClean="0">
                <a:latin typeface="Arial" pitchFamily="34" charset="0"/>
                <a:cs typeface="Arial" pitchFamily="34" charset="0"/>
              </a:rPr>
              <a:t>(1)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Brown WF, Charles FB,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Aminoff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MJ. In: Neuromuscular Function and Disease. Basic, Clinical and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Electrodiagnostic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Aspects. Saunders 2002. </a:t>
            </a:r>
          </a:p>
          <a:p>
            <a:pPr marL="228600" indent="-228600" algn="just"/>
            <a:r>
              <a:rPr lang="pt-BR" sz="1000" b="1" dirty="0" smtClean="0">
                <a:latin typeface="Arial" pitchFamily="34" charset="0"/>
                <a:cs typeface="Arial" pitchFamily="34" charset="0"/>
              </a:rPr>
              <a:t>(2)</a:t>
            </a:r>
            <a:r>
              <a:rPr lang="pt-BR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000" dirty="0" err="1" smtClean="0">
                <a:latin typeface="Arial" pitchFamily="34" charset="0"/>
                <a:cs typeface="Arial" pitchFamily="34" charset="0"/>
              </a:rPr>
              <a:t>Lorenzoni</a:t>
            </a:r>
            <a:r>
              <a:rPr lang="pt-BR" sz="1000" dirty="0" smtClean="0">
                <a:latin typeface="Arial" pitchFamily="34" charset="0"/>
                <a:cs typeface="Arial" pitchFamily="34" charset="0"/>
              </a:rPr>
              <a:t> PJ, </a:t>
            </a:r>
            <a:r>
              <a:rPr lang="pt-BR" sz="1000" dirty="0" err="1" smtClean="0">
                <a:latin typeface="Arial" pitchFamily="34" charset="0"/>
                <a:cs typeface="Arial" pitchFamily="34" charset="0"/>
              </a:rPr>
              <a:t>Kay</a:t>
            </a:r>
            <a:r>
              <a:rPr lang="pt-BR" sz="1000" dirty="0" smtClean="0">
                <a:latin typeface="Arial" pitchFamily="34" charset="0"/>
                <a:cs typeface="Arial" pitchFamily="34" charset="0"/>
              </a:rPr>
              <a:t> CSK et al. Estudo neurofisiológico na </a:t>
            </a:r>
            <a:r>
              <a:rPr lang="pt-BR" sz="1000" b="1" dirty="0" smtClean="0">
                <a:latin typeface="Arial" pitchFamily="34" charset="0"/>
                <a:cs typeface="Arial" pitchFamily="34" charset="0"/>
              </a:rPr>
              <a:t>síndrome </a:t>
            </a:r>
            <a:r>
              <a:rPr lang="pt-BR" sz="1000" b="1" dirty="0" err="1" smtClean="0">
                <a:latin typeface="Arial" pitchFamily="34" charset="0"/>
                <a:cs typeface="Arial" pitchFamily="34" charset="0"/>
              </a:rPr>
              <a:t>miastênica</a:t>
            </a:r>
            <a:r>
              <a:rPr lang="pt-BR" sz="1000" b="1" dirty="0" smtClean="0">
                <a:latin typeface="Arial" pitchFamily="34" charset="0"/>
                <a:cs typeface="Arial" pitchFamily="34" charset="0"/>
              </a:rPr>
              <a:t> congênita do canal lento</a:t>
            </a:r>
            <a:r>
              <a:rPr lang="pt-BR" sz="1000" dirty="0" smtClean="0">
                <a:latin typeface="Arial" pitchFamily="34" charset="0"/>
                <a:cs typeface="Arial" pitchFamily="34" charset="0"/>
              </a:rPr>
              <a:t>: relato de caso. Arq. </a:t>
            </a:r>
            <a:r>
              <a:rPr lang="pt-BR" sz="1000" dirty="0" err="1" smtClean="0">
                <a:latin typeface="Arial" pitchFamily="34" charset="0"/>
                <a:cs typeface="Arial" pitchFamily="34" charset="0"/>
              </a:rPr>
              <a:t>Neuro-Psiquiatr</a:t>
            </a:r>
            <a:r>
              <a:rPr lang="pt-BR" sz="1000" dirty="0" smtClean="0">
                <a:latin typeface="Arial" pitchFamily="34" charset="0"/>
                <a:cs typeface="Arial" pitchFamily="34" charset="0"/>
              </a:rPr>
              <a:t>. 2006</a:t>
            </a:r>
            <a:endParaRPr lang="pt-BR" sz="10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4427984" y="299695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70C0"/>
                </a:solidFill>
              </a:rPr>
              <a:t>PC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4427984" y="357301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70C0"/>
                </a:solidFill>
              </a:rPr>
              <a:t>PP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4427984" y="400506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70C0"/>
                </a:solidFill>
              </a:rPr>
              <a:t>SM</a:t>
            </a:r>
            <a:endParaRPr lang="pt-BR" dirty="0"/>
          </a:p>
        </p:txBody>
      </p:sp>
      <p:pic>
        <p:nvPicPr>
          <p:cNvPr id="5122" name="Picture 2" descr="http://www.scielo.br/img/revistas/anp/v64n2a/a28fig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700808"/>
            <a:ext cx="2908035" cy="38713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2" name="CaixaDeTexto 11"/>
          <p:cNvSpPr txBox="1"/>
          <p:nvPr/>
        </p:nvSpPr>
        <p:spPr>
          <a:xfrm>
            <a:off x="4932040" y="508518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(1)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8172400" y="45091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(2)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3600" b="1" dirty="0" smtClean="0"/>
              <a:t>Introdução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sz="3000" dirty="0" smtClean="0"/>
              <a:t>Os </a:t>
            </a:r>
            <a:r>
              <a:rPr lang="pt-BR" sz="3000" dirty="0" err="1" smtClean="0"/>
              <a:t>eletromiografistas</a:t>
            </a:r>
            <a:r>
              <a:rPr lang="pt-BR" sz="3000" dirty="0" smtClean="0"/>
              <a:t> em ocasiões raras se deparam com aumento da </a:t>
            </a:r>
            <a:r>
              <a:rPr lang="pt-BR" sz="3000" dirty="0" smtClean="0">
                <a:solidFill>
                  <a:srgbClr val="FF0000"/>
                </a:solidFill>
              </a:rPr>
              <a:t>Atividade Insercional</a:t>
            </a:r>
            <a:r>
              <a:rPr lang="pt-BR" sz="3000" dirty="0" smtClean="0"/>
              <a:t> inexplicado, ou seja, sem uma doença neuromuscular subjacente.</a:t>
            </a:r>
          </a:p>
          <a:p>
            <a:endParaRPr lang="pt-BR" sz="3000" dirty="0" smtClean="0"/>
          </a:p>
          <a:p>
            <a:r>
              <a:rPr lang="pt-BR" sz="3000" dirty="0" smtClean="0"/>
              <a:t>Apesar de até negligenciadas como uma entidade patológica, vários pesquisadores já a relacionaram a disturbios de canal de Cloro familiares: miotonia congênita ou mutações de novo.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40960" cy="1080120"/>
          </a:xfrm>
        </p:spPr>
        <p:txBody>
          <a:bodyPr>
            <a:noAutofit/>
          </a:bodyPr>
          <a:lstStyle/>
          <a:p>
            <a:pPr algn="l"/>
            <a:r>
              <a:rPr lang="pt-BR" sz="2800" dirty="0" smtClean="0">
                <a:latin typeface="Arial" pitchFamily="34" charset="0"/>
                <a:cs typeface="Arial" pitchFamily="34" charset="0"/>
              </a:rPr>
              <a:t>Disturbios do metabolismo da vitamina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pt-BR" sz="2800" b="1" dirty="0" err="1" smtClean="0">
                <a:latin typeface="Arial" pitchFamily="34" charset="0"/>
                <a:cs typeface="Arial" pitchFamily="34" charset="0"/>
              </a:rPr>
              <a:t>calcio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pt-BR" sz="2800" b="1" dirty="0" err="1" smtClean="0">
                <a:latin typeface="Arial" pitchFamily="34" charset="0"/>
                <a:cs typeface="Arial" pitchFamily="34" charset="0"/>
              </a:rPr>
              <a:t>paratohormonio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que levam </a:t>
            </a:r>
            <a:r>
              <a:rPr lang="pt-BR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disturbios musculares</a:t>
            </a:r>
            <a:r>
              <a:rPr lang="pt-BR" sz="2800" b="1" baseline="30000" dirty="0" smtClean="0">
                <a:latin typeface="Arial" pitchFamily="34" charset="0"/>
                <a:cs typeface="Arial" pitchFamily="34" charset="0"/>
              </a:rPr>
              <a:t>1,2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84784"/>
            <a:ext cx="8136904" cy="4104456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Disfunções </a:t>
            </a:r>
            <a:r>
              <a:rPr lang="pt-BR" sz="1800" b="1" dirty="0" err="1" smtClean="0">
                <a:latin typeface="Arial" pitchFamily="34" charset="0"/>
                <a:cs typeface="Arial" pitchFamily="34" charset="0"/>
              </a:rPr>
              <a:t>endocrinas</a:t>
            </a: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 adquiridas</a:t>
            </a:r>
          </a:p>
          <a:p>
            <a:pPr marL="914400" lvl="1" indent="-514350"/>
            <a:r>
              <a:rPr lang="pt-BR" sz="1800" dirty="0" smtClean="0">
                <a:latin typeface="Arial" pitchFamily="34" charset="0"/>
                <a:cs typeface="Arial" pitchFamily="34" charset="0"/>
              </a:rPr>
              <a:t>Paralisia periódica da </a:t>
            </a:r>
            <a:r>
              <a:rPr lang="pt-BR" sz="1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tireotoxicose</a:t>
            </a:r>
            <a:r>
              <a:rPr lang="pt-BR" sz="1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mais comum entre as adquiridas similar a </a:t>
            </a:r>
            <a:r>
              <a:rPr lang="pt-BR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paralisia periódica familiar </a:t>
            </a:r>
            <a:r>
              <a:rPr lang="pt-BR" sz="1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hipocalêmica</a:t>
            </a:r>
            <a:r>
              <a:rPr lang="pt-BR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(PPFH). 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971550" lvl="1" indent="-514350"/>
            <a:r>
              <a:rPr lang="pt-BR" sz="1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Hiperparatireoidismo primário</a:t>
            </a: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ou </a:t>
            </a:r>
            <a:r>
              <a:rPr lang="pt-BR" sz="1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secundário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e doenças do metabolismo ósseo clinica de miopatia de cinturas </a:t>
            </a:r>
            <a:r>
              <a:rPr lang="pt-BR" sz="1800" b="1" baseline="30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971550" lvl="1" indent="-514350"/>
            <a:r>
              <a:rPr lang="pt-BR" sz="1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Hipoparatireidismo</a:t>
            </a:r>
            <a:r>
              <a:rPr lang="pt-BR" sz="1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adquirido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: cirúrgico ou dano vascular das paratireoides ou o </a:t>
            </a:r>
            <a:r>
              <a:rPr lang="pt-BR" sz="1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hipoparatireidismo</a:t>
            </a:r>
            <a:r>
              <a:rPr lang="pt-BR" sz="1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idiopático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isolado </a:t>
            </a:r>
            <a:r>
              <a:rPr lang="pt-BR" sz="1800" b="1" baseline="30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971550" lvl="1" indent="-514350"/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pt-BR" sz="1800" b="1" dirty="0" err="1" smtClean="0">
                <a:latin typeface="Arial" pitchFamily="34" charset="0"/>
                <a:cs typeface="Arial" pitchFamily="34" charset="0"/>
              </a:rPr>
              <a:t>Hipoparatireidismo</a:t>
            </a: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800" b="1" dirty="0" err="1" smtClean="0">
                <a:latin typeface="Arial" pitchFamily="34" charset="0"/>
                <a:cs typeface="Arial" pitchFamily="34" charset="0"/>
              </a:rPr>
              <a:t>hereditario</a:t>
            </a:r>
            <a:endParaRPr lang="pt-BR" sz="1800" b="1" dirty="0" smtClean="0">
              <a:latin typeface="Arial" pitchFamily="34" charset="0"/>
              <a:cs typeface="Arial" pitchFamily="34" charset="0"/>
            </a:endParaRPr>
          </a:p>
          <a:p>
            <a:pPr marL="914400" lvl="1" indent="-514350"/>
            <a:r>
              <a:rPr lang="pt-BR" sz="1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Hipoparatireidismo</a:t>
            </a:r>
            <a:r>
              <a:rPr lang="pt-BR" sz="1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Familiar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associada à </a:t>
            </a:r>
            <a:r>
              <a:rPr lang="pt-BR" sz="1800" dirty="0" err="1" smtClean="0">
                <a:latin typeface="Arial" pitchFamily="34" charset="0"/>
                <a:cs typeface="Arial" pitchFamily="34" charset="0"/>
              </a:rPr>
              <a:t>deficiencia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 adrenal, tireoidiana e </a:t>
            </a:r>
            <a:r>
              <a:rPr lang="pt-BR" sz="1800" dirty="0" err="1" smtClean="0">
                <a:latin typeface="Arial" pitchFamily="34" charset="0"/>
                <a:cs typeface="Arial" pitchFamily="34" charset="0"/>
              </a:rPr>
              <a:t>gonadal</a:t>
            </a:r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pPr marL="914400" lvl="1" indent="-514350"/>
            <a:r>
              <a:rPr lang="pt-BR" sz="1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Pseudohipoparatireoidismo</a:t>
            </a:r>
            <a:r>
              <a:rPr lang="pt-BR" sz="1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- início precoce e com </a:t>
            </a: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repercussões esqueléticas</a:t>
            </a:r>
            <a:endParaRPr lang="pt-BR" sz="1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39552" y="5733256"/>
            <a:ext cx="82809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050" dirty="0" err="1" smtClean="0">
                <a:latin typeface="Arial" pitchFamily="34" charset="0"/>
                <a:cs typeface="Arial" pitchFamily="34" charset="0"/>
              </a:rPr>
              <a:t>Ubogu</a:t>
            </a:r>
            <a:r>
              <a:rPr lang="en-US" sz="1050" dirty="0" smtClean="0">
                <a:latin typeface="Arial" pitchFamily="34" charset="0"/>
                <a:cs typeface="Arial" pitchFamily="34" charset="0"/>
              </a:rPr>
              <a:t> EE et al, Endocrine </a:t>
            </a:r>
            <a:r>
              <a:rPr lang="en-US" sz="1050" dirty="0" err="1" smtClean="0">
                <a:latin typeface="Arial" pitchFamily="34" charset="0"/>
                <a:cs typeface="Arial" pitchFamily="34" charset="0"/>
              </a:rPr>
              <a:t>Myopathies</a:t>
            </a:r>
            <a:r>
              <a:rPr lang="en-US" sz="105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pt-BR" sz="1050" b="1" dirty="0" smtClean="0">
                <a:latin typeface="Arial" pitchFamily="34" charset="0"/>
                <a:cs typeface="Arial" pitchFamily="34" charset="0"/>
              </a:rPr>
              <a:t>Engel AG and </a:t>
            </a:r>
            <a:r>
              <a:rPr lang="pt-BR" sz="1050" b="1" dirty="0" err="1" smtClean="0">
                <a:latin typeface="Arial" pitchFamily="34" charset="0"/>
                <a:cs typeface="Arial" pitchFamily="34" charset="0"/>
              </a:rPr>
              <a:t>Franzini-Armstrong</a:t>
            </a:r>
            <a:r>
              <a:rPr lang="pt-BR" sz="1050" b="1" dirty="0" smtClean="0">
                <a:latin typeface="Arial" pitchFamily="34" charset="0"/>
                <a:cs typeface="Arial" pitchFamily="34" charset="0"/>
              </a:rPr>
              <a:t> C. </a:t>
            </a:r>
            <a:r>
              <a:rPr lang="pt-BR" sz="1050" b="1" i="1" dirty="0" err="1" smtClean="0">
                <a:latin typeface="Arial" pitchFamily="34" charset="0"/>
                <a:cs typeface="Arial" pitchFamily="34" charset="0"/>
              </a:rPr>
              <a:t>Myology</a:t>
            </a:r>
            <a:r>
              <a:rPr lang="pt-BR" sz="105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pt-BR" sz="1050" dirty="0" smtClean="0">
                <a:latin typeface="Arial" pitchFamily="34" charset="0"/>
                <a:cs typeface="Arial" pitchFamily="34" charset="0"/>
              </a:rPr>
              <a:t>3rd Ed, 2004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050" dirty="0" smtClean="0">
                <a:latin typeface="Arial" pitchFamily="34" charset="0"/>
                <a:cs typeface="Arial" pitchFamily="34" charset="0"/>
              </a:rPr>
              <a:t>Lopez JM, Carrasco CM. </a:t>
            </a:r>
            <a:r>
              <a:rPr lang="en-US" sz="1050" b="1" dirty="0" err="1" smtClean="0">
                <a:latin typeface="Arial" pitchFamily="34" charset="0"/>
                <a:cs typeface="Arial" pitchFamily="34" charset="0"/>
              </a:rPr>
              <a:t>Pseudohypoparathyroidism</a:t>
            </a:r>
            <a:r>
              <a:rPr lang="en-US" sz="1050" b="1" dirty="0" smtClean="0">
                <a:latin typeface="Arial" pitchFamily="34" charset="0"/>
                <a:cs typeface="Arial" pitchFamily="34" charset="0"/>
              </a:rPr>
              <a:t> or vitamin D deficiency</a:t>
            </a:r>
            <a:r>
              <a:rPr lang="en-US" sz="1050" dirty="0" smtClean="0">
                <a:latin typeface="Arial" pitchFamily="34" charset="0"/>
                <a:cs typeface="Arial" pitchFamily="34" charset="0"/>
              </a:rPr>
              <a:t>? Report of one case. Rev Med </a:t>
            </a:r>
            <a:r>
              <a:rPr lang="en-US" sz="1050" dirty="0" err="1" smtClean="0">
                <a:latin typeface="Arial" pitchFamily="34" charset="0"/>
                <a:cs typeface="Arial" pitchFamily="34" charset="0"/>
              </a:rPr>
              <a:t>Chil</a:t>
            </a:r>
            <a:r>
              <a:rPr lang="en-US" sz="1050" dirty="0" smtClean="0">
                <a:latin typeface="Arial" pitchFamily="34" charset="0"/>
                <a:cs typeface="Arial" pitchFamily="34" charset="0"/>
              </a:rPr>
              <a:t>. 2004</a:t>
            </a:r>
            <a:endParaRPr lang="pt-BR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864" y="188640"/>
            <a:ext cx="8301608" cy="100811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pt-BR" sz="3600" b="1" dirty="0" smtClean="0">
                <a:solidFill>
                  <a:schemeClr val="bg1"/>
                </a:solidFill>
              </a:rPr>
              <a:t>Considerações finais 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84784"/>
            <a:ext cx="8352928" cy="468052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t-BR" dirty="0" smtClean="0"/>
              <a:t>É uma bobagem afirmar que </a:t>
            </a:r>
            <a:r>
              <a:rPr lang="pt-BR" b="1" dirty="0" smtClean="0"/>
              <a:t>AI</a:t>
            </a:r>
            <a:r>
              <a:rPr lang="pt-BR" dirty="0" smtClean="0"/>
              <a:t> aumentada é EMG </a:t>
            </a:r>
            <a:r>
              <a:rPr lang="pt-BR" dirty="0" err="1" smtClean="0"/>
              <a:t>disease</a:t>
            </a:r>
            <a:r>
              <a:rPr lang="pt-BR" dirty="0" smtClean="0"/>
              <a:t> somente, na verdade são mesmo </a:t>
            </a:r>
            <a:r>
              <a:rPr lang="pt-BR" b="1" dirty="0" smtClean="0">
                <a:solidFill>
                  <a:srgbClr val="FF0000"/>
                </a:solidFill>
              </a:rPr>
              <a:t>distúrbios de membrana</a:t>
            </a:r>
          </a:p>
          <a:p>
            <a:pPr marL="514350" indent="-514350">
              <a:buFont typeface="+mj-lt"/>
              <a:buAutoNum type="arabicPeriod"/>
            </a:pPr>
            <a:endParaRPr lang="pt-BR" b="1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Mialgias de difícil tratamento – nem toda é </a:t>
            </a:r>
            <a:r>
              <a:rPr lang="pt-BR" dirty="0" smtClean="0">
                <a:solidFill>
                  <a:srgbClr val="0000FF"/>
                </a:solidFill>
              </a:rPr>
              <a:t>fibromialgia</a:t>
            </a:r>
          </a:p>
          <a:p>
            <a:pPr marL="514350" indent="-514350">
              <a:buFont typeface="+mj-lt"/>
              <a:buAutoNum type="arabicPeriod"/>
            </a:pPr>
            <a:endParaRPr lang="pt-BR" dirty="0" smtClean="0">
              <a:solidFill>
                <a:srgbClr val="0000FF"/>
              </a:solidFill>
            </a:endParaRPr>
          </a:p>
          <a:p>
            <a:pPr marL="114300" indent="-514350">
              <a:buFont typeface="+mj-lt"/>
              <a:buAutoNum type="arabicPeriod"/>
            </a:pPr>
            <a:r>
              <a:rPr lang="pt-BR" sz="3600" dirty="0" smtClean="0"/>
              <a:t>Achados isolados/ </a:t>
            </a:r>
            <a:r>
              <a:rPr lang="pt-BR" sz="3600" dirty="0" smtClean="0">
                <a:solidFill>
                  <a:srgbClr val="0000FF"/>
                </a:solidFill>
              </a:rPr>
              <a:t>não difusos </a:t>
            </a:r>
            <a:r>
              <a:rPr lang="pt-BR" sz="3600" dirty="0" smtClean="0"/>
              <a:t>e que não preencham o critério </a:t>
            </a:r>
            <a:r>
              <a:rPr lang="pt-BR" sz="3600" b="1" dirty="0" smtClean="0">
                <a:solidFill>
                  <a:srgbClr val="0000FF"/>
                </a:solidFill>
              </a:rPr>
              <a:t>tempo</a:t>
            </a:r>
            <a:r>
              <a:rPr lang="pt-BR" sz="3600" dirty="0" smtClean="0"/>
              <a:t> devem ser descartados</a:t>
            </a:r>
          </a:p>
          <a:p>
            <a:pPr marL="514350" indent="-514350">
              <a:buFont typeface="+mj-lt"/>
              <a:buAutoNum type="arabicPeriod"/>
            </a:pPr>
            <a:endParaRPr lang="en-US" i="1" dirty="0" smtClean="0"/>
          </a:p>
          <a:p>
            <a:pPr>
              <a:buNone/>
            </a:pPr>
            <a:r>
              <a:rPr lang="pt-BR" dirty="0" smtClean="0"/>
              <a:t>4. Quando nos depararmos com aumento da </a:t>
            </a:r>
            <a:r>
              <a:rPr lang="pt-BR" dirty="0" smtClean="0">
                <a:solidFill>
                  <a:srgbClr val="FF0000"/>
                </a:solidFill>
              </a:rPr>
              <a:t>Atividade Insercional</a:t>
            </a:r>
            <a:r>
              <a:rPr lang="pt-BR" dirty="0" smtClean="0"/>
              <a:t> difuso </a:t>
            </a:r>
            <a:r>
              <a:rPr lang="pt-BR" dirty="0" smtClean="0"/>
              <a:t>inexplicado</a:t>
            </a:r>
            <a:r>
              <a:rPr lang="pt-BR" dirty="0" smtClean="0"/>
              <a:t>, sem uma doença neuromuscular subjacente, devemos pensar em </a:t>
            </a:r>
            <a:r>
              <a:rPr lang="pt-BR" dirty="0" smtClean="0"/>
              <a:t>distúrbio </a:t>
            </a:r>
            <a:r>
              <a:rPr lang="pt-BR" dirty="0" smtClean="0"/>
              <a:t>de canal e </a:t>
            </a:r>
            <a:r>
              <a:rPr lang="pt-BR" dirty="0" smtClean="0">
                <a:solidFill>
                  <a:srgbClr val="0000FF"/>
                </a:solidFill>
              </a:rPr>
              <a:t>sugerir uma investigação mais ampla</a:t>
            </a:r>
            <a:r>
              <a:rPr lang="pt-BR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pt-BR" sz="3600" dirty="0" smtClean="0"/>
              <a:t>Com base na literatura pode-se sugerir um </a:t>
            </a:r>
            <a:r>
              <a:rPr lang="pt-BR" sz="3600" b="1" dirty="0" smtClean="0"/>
              <a:t> Protocolo mínimo / </a:t>
            </a:r>
            <a:r>
              <a:rPr lang="pt-BR" sz="3600" b="1" dirty="0" err="1" smtClean="0">
                <a:solidFill>
                  <a:schemeClr val="bg2">
                    <a:lumMod val="90000"/>
                  </a:schemeClr>
                </a:solidFill>
              </a:rPr>
              <a:t>screening</a:t>
            </a:r>
            <a:endParaRPr lang="pt-BR" sz="36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pt-BR" sz="2800" b="1" dirty="0" smtClean="0"/>
              <a:t>1.</a:t>
            </a:r>
            <a:r>
              <a:rPr lang="pt-BR" sz="2800" dirty="0" smtClean="0"/>
              <a:t> Pacientes com essa clínica: sintomas “arrastados”,</a:t>
            </a:r>
          </a:p>
          <a:p>
            <a:pPr marL="514350" indent="-514350">
              <a:buNone/>
            </a:pPr>
            <a:r>
              <a:rPr lang="pt-BR" sz="2800" dirty="0" smtClean="0">
                <a:solidFill>
                  <a:srgbClr val="0000FF"/>
                </a:solidFill>
              </a:rPr>
              <a:t>intermitentes</a:t>
            </a:r>
            <a:r>
              <a:rPr lang="pt-BR" sz="2800" dirty="0" smtClean="0"/>
              <a:t> e </a:t>
            </a:r>
            <a:r>
              <a:rPr lang="pt-BR" sz="2800" dirty="0" smtClean="0">
                <a:solidFill>
                  <a:srgbClr val="0000FF"/>
                </a:solidFill>
              </a:rPr>
              <a:t>temperatura </a:t>
            </a:r>
            <a:r>
              <a:rPr lang="pt-BR" sz="2800" dirty="0" smtClean="0"/>
              <a:t>e</a:t>
            </a:r>
            <a:r>
              <a:rPr lang="pt-BR" sz="2800" dirty="0" smtClean="0">
                <a:solidFill>
                  <a:srgbClr val="0000FF"/>
                </a:solidFill>
              </a:rPr>
              <a:t> atividade dependentes</a:t>
            </a:r>
          </a:p>
          <a:p>
            <a:pPr marL="514350" indent="-514350">
              <a:buNone/>
            </a:pPr>
            <a:r>
              <a:rPr lang="pt-BR" sz="2800" b="1" dirty="0" smtClean="0"/>
              <a:t>2. Protocolo mínimo/</a:t>
            </a:r>
            <a:r>
              <a:rPr lang="pt-BR" sz="2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screening</a:t>
            </a:r>
            <a:r>
              <a:rPr lang="pt-B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2800" dirty="0" smtClean="0"/>
              <a:t>para realizar no consultório</a:t>
            </a:r>
          </a:p>
          <a:p>
            <a:pPr marL="742950" lvl="2" indent="-342900"/>
            <a:r>
              <a:rPr lang="pt-BR" sz="2800" b="1" dirty="0" smtClean="0"/>
              <a:t>EMG</a:t>
            </a:r>
            <a:r>
              <a:rPr lang="pt-BR" sz="2800" dirty="0" smtClean="0"/>
              <a:t> nos músculos sintomáticos e ampliar a EMG </a:t>
            </a:r>
            <a:r>
              <a:rPr lang="en-US" sz="2800" dirty="0" smtClean="0"/>
              <a:t>difusamente em </a:t>
            </a:r>
            <a:r>
              <a:rPr lang="en-US" sz="2800" b="1" dirty="0" smtClean="0"/>
              <a:t>mmss, mmii  </a:t>
            </a:r>
            <a:r>
              <a:rPr lang="en-US" sz="2800" dirty="0" smtClean="0">
                <a:solidFill>
                  <a:srgbClr val="0000FF"/>
                </a:solidFill>
              </a:rPr>
              <a:t>(só um </a:t>
            </a:r>
            <a:r>
              <a:rPr lang="en-US" sz="2800" b="1" dirty="0" smtClean="0">
                <a:solidFill>
                  <a:srgbClr val="0000FF"/>
                </a:solidFill>
              </a:rPr>
              <a:t>dimidio</a:t>
            </a:r>
            <a:r>
              <a:rPr lang="en-US" sz="2800" dirty="0" smtClean="0">
                <a:solidFill>
                  <a:srgbClr val="0000FF"/>
                </a:solidFill>
              </a:rPr>
              <a:t>),</a:t>
            </a:r>
            <a:r>
              <a:rPr lang="en-US" sz="2800" dirty="0" smtClean="0"/>
              <a:t> paravertebrais, músculos cervicais e cranianos</a:t>
            </a:r>
          </a:p>
          <a:p>
            <a:pPr marL="742950" lvl="2" indent="-342900"/>
            <a:r>
              <a:rPr lang="pt-BR" sz="2800" b="1" dirty="0" smtClean="0"/>
              <a:t>ER:  </a:t>
            </a:r>
            <a:r>
              <a:rPr lang="pt-BR" sz="2800" dirty="0" smtClean="0"/>
              <a:t>frequencia</a:t>
            </a:r>
            <a:r>
              <a:rPr lang="pt-BR" sz="2800" b="1" dirty="0" smtClean="0"/>
              <a:t> </a:t>
            </a:r>
            <a:r>
              <a:rPr lang="pt-BR" sz="2800" dirty="0" smtClean="0"/>
              <a:t>&gt; 5Hz (sugerimos 20Hz), em repouso e após exercício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sz="3100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21014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t-BR" sz="3200" dirty="0" smtClean="0"/>
              <a:t>Agradecimentos aos colegas e aos alunos do Curso de NC do ILSL que gentilmente discutiram o tema e auxiliaram na elaboração dessa revisão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320480"/>
          </a:xfrm>
        </p:spPr>
        <p:txBody>
          <a:bodyPr>
            <a:normAutofit fontScale="92500"/>
          </a:bodyPr>
          <a:lstStyle/>
          <a:p>
            <a:r>
              <a:rPr lang="pt-BR" sz="2800" b="1" dirty="0" smtClean="0"/>
              <a:t>Dr. Marcelo Caetano </a:t>
            </a:r>
            <a:r>
              <a:rPr lang="pt-BR" sz="2800" dirty="0" smtClean="0"/>
              <a:t>– Rio de Janeiro</a:t>
            </a:r>
          </a:p>
          <a:p>
            <a:r>
              <a:rPr lang="pt-BR" sz="2800" b="1" dirty="0" smtClean="0"/>
              <a:t>Dra. Cláudia </a:t>
            </a:r>
            <a:r>
              <a:rPr lang="pt-BR" sz="2800" b="1" dirty="0" err="1" smtClean="0"/>
              <a:t>Suemi</a:t>
            </a:r>
            <a:r>
              <a:rPr lang="pt-BR" sz="2800" b="1" dirty="0" smtClean="0"/>
              <a:t> </a:t>
            </a:r>
            <a:r>
              <a:rPr lang="pt-BR" sz="2800" b="1" dirty="0" err="1" smtClean="0"/>
              <a:t>Kamoi</a:t>
            </a:r>
            <a:r>
              <a:rPr lang="pt-BR" sz="2800" b="1" dirty="0" smtClean="0"/>
              <a:t> </a:t>
            </a:r>
            <a:r>
              <a:rPr lang="pt-BR" sz="2800" b="1" dirty="0" err="1" smtClean="0"/>
              <a:t>Kay</a:t>
            </a:r>
            <a:r>
              <a:rPr lang="pt-BR" sz="2800" b="1" dirty="0" smtClean="0"/>
              <a:t> </a:t>
            </a:r>
            <a:r>
              <a:rPr lang="pt-BR" sz="2800" dirty="0" smtClean="0"/>
              <a:t>– UFPR, Curitiba</a:t>
            </a:r>
          </a:p>
          <a:p>
            <a:r>
              <a:rPr lang="pt-BR" sz="2800" b="1" dirty="0" smtClean="0"/>
              <a:t>Prof. Dr. Carlos Otto Heise </a:t>
            </a:r>
            <a:r>
              <a:rPr lang="pt-BR" sz="2800" dirty="0" smtClean="0"/>
              <a:t>– Laboratórios Fleury, </a:t>
            </a:r>
            <a:r>
              <a:rPr lang="pt-BR" sz="2800" dirty="0" err="1" smtClean="0"/>
              <a:t>SãoPaulo</a:t>
            </a:r>
            <a:endParaRPr lang="pt-BR" sz="2800" dirty="0" smtClean="0"/>
          </a:p>
          <a:p>
            <a:r>
              <a:rPr lang="pt-BR" sz="2800" b="1" dirty="0" smtClean="0"/>
              <a:t>Dra. Paula </a:t>
            </a:r>
            <a:r>
              <a:rPr lang="pt-BR" sz="2800" b="1" dirty="0" err="1" smtClean="0"/>
              <a:t>Levatti</a:t>
            </a:r>
            <a:r>
              <a:rPr lang="pt-BR" sz="2800" b="1" dirty="0" smtClean="0"/>
              <a:t> Alexandre </a:t>
            </a:r>
            <a:r>
              <a:rPr lang="pt-BR" sz="2800" dirty="0" smtClean="0"/>
              <a:t>– Professora do Curso de Neurofisiologia Clínica (NC) do ILSL</a:t>
            </a:r>
          </a:p>
          <a:p>
            <a:r>
              <a:rPr lang="pt-BR" sz="2800" b="1" dirty="0" smtClean="0"/>
              <a:t>Dr. Dante G V Hardoim</a:t>
            </a:r>
            <a:r>
              <a:rPr lang="pt-BR" sz="2800" dirty="0" smtClean="0"/>
              <a:t>: ex-aluno do Curso de NC do ILSL</a:t>
            </a:r>
          </a:p>
          <a:p>
            <a:r>
              <a:rPr lang="pt-BR" sz="2800" b="1" dirty="0" smtClean="0"/>
              <a:t>Dra. Aline S M Souza</a:t>
            </a:r>
            <a:r>
              <a:rPr lang="pt-BR" sz="2800" dirty="0" smtClean="0"/>
              <a:t>: aluna do Curso de NC do ILSL</a:t>
            </a:r>
          </a:p>
          <a:p>
            <a:r>
              <a:rPr lang="pt-BR" sz="2800" b="1" dirty="0" smtClean="0"/>
              <a:t>Dr. Daniel Rocco Kirchner</a:t>
            </a:r>
            <a:r>
              <a:rPr lang="pt-BR" sz="2800" dirty="0" smtClean="0"/>
              <a:t>: aluno do Curso de NC do ILSL</a:t>
            </a:r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5"/>
          <p:cNvSpPr>
            <a:spLocks noChangeArrowheads="1"/>
          </p:cNvSpPr>
          <p:nvPr/>
        </p:nvSpPr>
        <p:spPr bwMode="auto">
          <a:xfrm>
            <a:off x="395536" y="1052513"/>
            <a:ext cx="828173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4000" dirty="0">
                <a:solidFill>
                  <a:schemeClr val="bg1"/>
                </a:solidFill>
                <a:latin typeface="Arial Black" pitchFamily="34" charset="0"/>
              </a:rPr>
              <a:t>Instituto Lauro de Souza Lima</a:t>
            </a:r>
            <a:endParaRPr lang="pt-BR" sz="4000" dirty="0">
              <a:solidFill>
                <a:schemeClr val="bg1"/>
              </a:solidFill>
            </a:endParaRPr>
          </a:p>
        </p:txBody>
      </p:sp>
      <p:sp>
        <p:nvSpPr>
          <p:cNvPr id="5" name="Subtítulo 3"/>
          <p:cNvSpPr txBox="1">
            <a:spLocks/>
          </p:cNvSpPr>
          <p:nvPr/>
        </p:nvSpPr>
        <p:spPr>
          <a:xfrm>
            <a:off x="323528" y="2996952"/>
            <a:ext cx="8281168" cy="2304578"/>
          </a:xfrm>
          <a:prstGeom prst="rect">
            <a:avLst/>
          </a:prstGeom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Secretaria Estadual da Saúde do ESP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pt-BR" sz="2400" b="1" dirty="0" smtClean="0">
              <a:solidFill>
                <a:schemeClr val="bg1">
                  <a:lumMod val="95000"/>
                </a:schemeClr>
              </a:solidFill>
              <a:latin typeface="Arial Black" pitchFamily="34" charset="0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BAURU – SP</a:t>
            </a:r>
          </a:p>
          <a:p>
            <a:endParaRPr lang="pt-BR" b="1" dirty="0" smtClean="0">
              <a:solidFill>
                <a:schemeClr val="bg1"/>
              </a:solidFill>
              <a:hlinkClick r:id="rId3"/>
            </a:endParaRPr>
          </a:p>
          <a:p>
            <a:endParaRPr lang="pt-BR" b="1" dirty="0" smtClean="0">
              <a:solidFill>
                <a:schemeClr val="bg1"/>
              </a:solidFill>
              <a:hlinkClick r:id="rId3"/>
            </a:endParaRPr>
          </a:p>
          <a:p>
            <a:pPr algn="ctr"/>
            <a:r>
              <a:rPr lang="pt-BR" b="1" dirty="0" smtClean="0">
                <a:solidFill>
                  <a:schemeClr val="bg1"/>
                </a:solidFill>
                <a:hlinkClick r:id="rId3"/>
              </a:rPr>
              <a:t>www.climebauru.com</a:t>
            </a:r>
            <a:r>
              <a:rPr lang="pt-BR" b="1" dirty="0" smtClean="0">
                <a:solidFill>
                  <a:schemeClr val="bg1"/>
                </a:solidFill>
              </a:rPr>
              <a:t>        </a:t>
            </a:r>
            <a:r>
              <a:rPr lang="pt-BR" b="1" dirty="0" smtClean="0"/>
              <a:t>-</a:t>
            </a:r>
            <a:r>
              <a:rPr lang="pt-BR" b="1" dirty="0" smtClean="0">
                <a:solidFill>
                  <a:schemeClr val="bg1"/>
                </a:solidFill>
              </a:rPr>
              <a:t>          </a:t>
            </a:r>
            <a:r>
              <a:rPr lang="pt-BR" b="1" dirty="0" smtClean="0">
                <a:solidFill>
                  <a:schemeClr val="bg1"/>
                </a:solidFill>
                <a:hlinkClick r:id="rId4"/>
              </a:rPr>
              <a:t>garbino.blv@terra.com.br</a:t>
            </a:r>
            <a:endParaRPr lang="pt-BR" b="1" dirty="0" smtClean="0">
              <a:solidFill>
                <a:schemeClr val="bg1"/>
              </a:solidFill>
            </a:endParaRPr>
          </a:p>
          <a:p>
            <a:pPr algn="ctr"/>
            <a:r>
              <a:rPr lang="pt-BR" b="1" dirty="0" smtClean="0">
                <a:solidFill>
                  <a:schemeClr val="bg1"/>
                </a:solidFill>
                <a:hlinkClick r:id="rId5"/>
              </a:rPr>
              <a:t>www.ilsl.br</a:t>
            </a:r>
            <a:r>
              <a:rPr lang="pt-BR" b="1" dirty="0" smtClean="0">
                <a:solidFill>
                  <a:schemeClr val="bg1"/>
                </a:solidFill>
              </a:rPr>
              <a:t>    </a:t>
            </a:r>
            <a:r>
              <a:rPr lang="pt-BR" dirty="0" smtClean="0"/>
              <a:t>–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  <a:hlinkClick r:id="rId6"/>
              </a:rPr>
              <a:t>jgarbino@ilsl.br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</a:p>
          <a:p>
            <a:pPr marL="342900" indent="-342900" algn="l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3200" dirty="0">
              <a:latin typeface="+mn-lt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596336" y="6237312"/>
            <a:ext cx="1152476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2000" b="1" dirty="0" smtClean="0">
                <a:solidFill>
                  <a:srgbClr val="003300"/>
                </a:solidFill>
                <a:latin typeface="Bradley Hand ITC" pitchFamily="66" charset="0"/>
              </a:rPr>
              <a:t>Garbino</a:t>
            </a:r>
            <a:endParaRPr lang="pt-BR" sz="2000" b="1" dirty="0">
              <a:solidFill>
                <a:srgbClr val="003300"/>
              </a:solidFill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EMG disease: </a:t>
            </a:r>
            <a:r>
              <a:rPr lang="en-US" sz="3600" dirty="0" err="1" smtClean="0"/>
              <a:t>primeira</a:t>
            </a:r>
            <a:r>
              <a:rPr lang="en-US" sz="3600" dirty="0" smtClean="0"/>
              <a:t> </a:t>
            </a:r>
            <a:r>
              <a:rPr lang="en-US" sz="3600" dirty="0" err="1" smtClean="0"/>
              <a:t>descrição</a:t>
            </a:r>
            <a:r>
              <a:rPr lang="en-US" sz="3600" dirty="0" smtClean="0"/>
              <a:t> </a:t>
            </a:r>
            <a:r>
              <a:rPr lang="en-US" sz="3600" dirty="0" err="1" smtClean="0"/>
              <a:t>publicada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2204864"/>
            <a:ext cx="8136904" cy="2880320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en-US" dirty="0" smtClean="0"/>
              <a:t>The expression “</a:t>
            </a:r>
            <a:r>
              <a:rPr lang="en-US" b="1" dirty="0" smtClean="0"/>
              <a:t>EMG disease</a:t>
            </a:r>
            <a:r>
              <a:rPr lang="en-US" dirty="0" smtClean="0"/>
              <a:t>” is used to describe</a:t>
            </a:r>
          </a:p>
          <a:p>
            <a:pPr algn="just">
              <a:buNone/>
            </a:pPr>
            <a:r>
              <a:rPr lang="en-US" dirty="0" smtClean="0"/>
              <a:t>the unexpected finding of </a:t>
            </a:r>
            <a:r>
              <a:rPr lang="en-US" dirty="0" smtClean="0">
                <a:solidFill>
                  <a:srgbClr val="0000FF"/>
                </a:solidFill>
              </a:rPr>
              <a:t>diffusely increased</a:t>
            </a:r>
          </a:p>
          <a:p>
            <a:pPr algn="just">
              <a:buNone/>
            </a:pP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Insertional</a:t>
            </a:r>
            <a:r>
              <a:rPr lang="en-US" b="1" dirty="0" smtClean="0">
                <a:solidFill>
                  <a:srgbClr val="0000FF"/>
                </a:solidFill>
              </a:rPr>
              <a:t> Activity </a:t>
            </a:r>
            <a:r>
              <a:rPr lang="en-US" dirty="0" smtClean="0"/>
              <a:t>on needle electromyography</a:t>
            </a:r>
          </a:p>
          <a:p>
            <a:pPr algn="just">
              <a:buNone/>
            </a:pPr>
            <a:r>
              <a:rPr lang="en-US" dirty="0" smtClean="0"/>
              <a:t> (EMG) in the absence of neuromuscular disease.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4572000" y="5373216"/>
            <a:ext cx="35283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Wiechert &amp; Johnson, </a:t>
            </a:r>
            <a:r>
              <a:rPr lang="pt-BR" sz="2400" dirty="0" smtClean="0"/>
              <a:t>1979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Buscas no PubMed – </a:t>
            </a:r>
            <a:r>
              <a:rPr lang="pt-BR" sz="3200" dirty="0" err="1" smtClean="0"/>
              <a:t>MeSH</a:t>
            </a:r>
            <a:r>
              <a:rPr lang="pt-BR" sz="3200" dirty="0" smtClean="0"/>
              <a:t> </a:t>
            </a:r>
            <a:r>
              <a:rPr lang="pt-BR" sz="3200" dirty="0" err="1" smtClean="0"/>
              <a:t>terms</a:t>
            </a:r>
            <a:r>
              <a:rPr lang="pt-BR" sz="3200" dirty="0" smtClean="0"/>
              <a:t>, julho 2013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84784"/>
            <a:ext cx="8064896" cy="452596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en-US" sz="2600" dirty="0" smtClean="0"/>
              <a:t>("electromyography"[</a:t>
            </a:r>
            <a:r>
              <a:rPr lang="en-US" sz="2600" dirty="0" err="1" smtClean="0"/>
              <a:t>MeSH</a:t>
            </a:r>
            <a:r>
              <a:rPr lang="en-US" sz="2600" dirty="0" smtClean="0"/>
              <a:t> Terms] OR EMG[Text Word]) AND ("disease"[</a:t>
            </a:r>
            <a:r>
              <a:rPr lang="en-US" sz="2600" dirty="0" err="1" smtClean="0"/>
              <a:t>MeSH</a:t>
            </a:r>
            <a:r>
              <a:rPr lang="en-US" sz="2600" dirty="0" smtClean="0"/>
              <a:t> Terms] = </a:t>
            </a:r>
            <a:r>
              <a:rPr lang="pt-BR" sz="2600" b="1" dirty="0" err="1" smtClean="0"/>
              <a:t>Result</a:t>
            </a:r>
            <a:r>
              <a:rPr lang="pt-BR" sz="2600" b="1" dirty="0" smtClean="0"/>
              <a:t>: </a:t>
            </a:r>
            <a:r>
              <a:rPr lang="pt-BR" sz="2600" dirty="0" smtClean="0">
                <a:hlinkClick r:id="rId2"/>
              </a:rPr>
              <a:t>0</a:t>
            </a:r>
            <a:endParaRPr lang="pt-BR" sz="2600" dirty="0" smtClean="0"/>
          </a:p>
          <a:p>
            <a:pPr>
              <a:buFont typeface="Wingdings" pitchFamily="2" charset="2"/>
              <a:buChar char="ü"/>
            </a:pPr>
            <a:r>
              <a:rPr lang="en-US" sz="2600" dirty="0" smtClean="0"/>
              <a:t>("muscles"[</a:t>
            </a:r>
            <a:r>
              <a:rPr lang="en-US" sz="2600" dirty="0" err="1" smtClean="0"/>
              <a:t>MeSH</a:t>
            </a:r>
            <a:r>
              <a:rPr lang="en-US" sz="2600" dirty="0" smtClean="0"/>
              <a:t> Terms] OR AND ("membranes"[</a:t>
            </a:r>
            <a:r>
              <a:rPr lang="en-US" sz="2600" dirty="0" err="1" smtClean="0"/>
              <a:t>MeSH</a:t>
            </a:r>
            <a:r>
              <a:rPr lang="en-US" sz="2600" dirty="0" smtClean="0"/>
              <a:t> Terms] OR membrane[Text Word]) AND </a:t>
            </a:r>
            <a:r>
              <a:rPr lang="en-US" sz="2600" dirty="0" smtClean="0">
                <a:solidFill>
                  <a:srgbClr val="FF0000"/>
                </a:solidFill>
              </a:rPr>
              <a:t>instability</a:t>
            </a:r>
            <a:r>
              <a:rPr lang="en-US" sz="2600" dirty="0" smtClean="0"/>
              <a:t>[All Fields] = </a:t>
            </a:r>
            <a:r>
              <a:rPr lang="pt-BR" sz="2600" b="1" dirty="0" err="1" smtClean="0"/>
              <a:t>Result</a:t>
            </a:r>
            <a:r>
              <a:rPr lang="pt-BR" sz="2600" b="1" dirty="0" smtClean="0"/>
              <a:t>: </a:t>
            </a:r>
            <a:r>
              <a:rPr lang="pt-BR" sz="2600" dirty="0" smtClean="0">
                <a:hlinkClick r:id="rId2"/>
              </a:rPr>
              <a:t>0</a:t>
            </a:r>
            <a:endParaRPr lang="pt-BR" sz="2600" dirty="0" smtClean="0"/>
          </a:p>
          <a:p>
            <a:pPr>
              <a:buFont typeface="Wingdings" pitchFamily="2" charset="2"/>
              <a:buChar char="ü"/>
            </a:pPr>
            <a:r>
              <a:rPr lang="en-US" sz="2600" dirty="0" smtClean="0"/>
              <a:t>("muscle cell membrane AND </a:t>
            </a:r>
            <a:r>
              <a:rPr lang="en-US" sz="2600" dirty="0" smtClean="0">
                <a:solidFill>
                  <a:srgbClr val="FF0000"/>
                </a:solidFill>
              </a:rPr>
              <a:t>irritability</a:t>
            </a:r>
            <a:r>
              <a:rPr lang="en-US" sz="2600" dirty="0" smtClean="0"/>
              <a:t>"[All Fields]) = </a:t>
            </a:r>
            <a:r>
              <a:rPr lang="pt-BR" sz="2600" b="1" dirty="0" err="1" smtClean="0"/>
              <a:t>Result</a:t>
            </a:r>
            <a:r>
              <a:rPr lang="pt-BR" sz="2600" b="1" dirty="0" smtClean="0"/>
              <a:t>: </a:t>
            </a:r>
            <a:r>
              <a:rPr lang="pt-BR" sz="2600" dirty="0" smtClean="0">
                <a:solidFill>
                  <a:srgbClr val="0000FF"/>
                </a:solidFill>
              </a:rPr>
              <a:t>6</a:t>
            </a:r>
          </a:p>
          <a:p>
            <a:pPr>
              <a:buFont typeface="Wingdings" pitchFamily="2" charset="2"/>
              <a:buChar char="ü"/>
            </a:pPr>
            <a:r>
              <a:rPr lang="en-US" sz="2600" dirty="0" smtClean="0"/>
              <a:t>("muscle cell membrane") AND </a:t>
            </a:r>
            <a:r>
              <a:rPr lang="en-US" sz="2600" dirty="0" smtClean="0">
                <a:solidFill>
                  <a:srgbClr val="FF0000"/>
                </a:solidFill>
              </a:rPr>
              <a:t>excitability</a:t>
            </a:r>
            <a:r>
              <a:rPr lang="en-US" sz="2600" dirty="0" smtClean="0"/>
              <a:t>[All Fields] =</a:t>
            </a:r>
            <a:r>
              <a:rPr lang="pt-BR" sz="2600" b="1" dirty="0" err="1" smtClean="0"/>
              <a:t>Result</a:t>
            </a:r>
            <a:r>
              <a:rPr lang="pt-BR" sz="2600" b="1" dirty="0" smtClean="0"/>
              <a:t>: </a:t>
            </a:r>
            <a:r>
              <a:rPr lang="pt-BR" sz="2600" dirty="0" smtClean="0">
                <a:solidFill>
                  <a:srgbClr val="0000FF"/>
                </a:solidFill>
              </a:rPr>
              <a:t>432</a:t>
            </a:r>
          </a:p>
          <a:p>
            <a:pPr>
              <a:buFont typeface="Wingdings" pitchFamily="2" charset="2"/>
              <a:buChar char="ü"/>
            </a:pPr>
            <a:r>
              <a:rPr lang="en-US" sz="2600" dirty="0" smtClean="0"/>
              <a:t>("skeletal muscle cell membrane") AND </a:t>
            </a:r>
            <a:r>
              <a:rPr lang="en-US" sz="2600" dirty="0" smtClean="0">
                <a:solidFill>
                  <a:srgbClr val="FF0000"/>
                </a:solidFill>
              </a:rPr>
              <a:t>excitability</a:t>
            </a:r>
            <a:r>
              <a:rPr lang="en-US" sz="2600" dirty="0" smtClean="0"/>
              <a:t>[All Fields]</a:t>
            </a:r>
          </a:p>
          <a:p>
            <a:pPr>
              <a:buFont typeface="Wingdings" pitchFamily="2" charset="2"/>
              <a:buChar char="ü"/>
            </a:pPr>
            <a:r>
              <a:rPr lang="pt-BR" sz="2600" b="1" dirty="0" err="1" smtClean="0"/>
              <a:t>Result</a:t>
            </a:r>
            <a:r>
              <a:rPr lang="pt-BR" sz="2600" b="1" dirty="0" smtClean="0"/>
              <a:t>: </a:t>
            </a:r>
            <a:r>
              <a:rPr lang="pt-BR" sz="2600" dirty="0" smtClean="0">
                <a:solidFill>
                  <a:srgbClr val="0000FF"/>
                </a:solidFill>
              </a:rPr>
              <a:t>2533</a:t>
            </a:r>
          </a:p>
          <a:p>
            <a:pPr>
              <a:buFont typeface="Wingdings" pitchFamily="2" charset="2"/>
              <a:buChar char="ü"/>
            </a:pPr>
            <a:r>
              <a:rPr lang="en-US" sz="2600" dirty="0" smtClean="0"/>
              <a:t>("striated muscle AND "cell membrane"[All Fields]) AND </a:t>
            </a:r>
            <a:r>
              <a:rPr lang="en-US" sz="4100" b="1" dirty="0" smtClean="0">
                <a:solidFill>
                  <a:srgbClr val="FF0000"/>
                </a:solidFill>
              </a:rPr>
              <a:t>hyperexcitability </a:t>
            </a:r>
            <a:r>
              <a:rPr lang="en-US" sz="2600" dirty="0" smtClean="0"/>
              <a:t>[All Fields]) = </a:t>
            </a:r>
            <a:r>
              <a:rPr lang="pt-BR" sz="2600" b="1" dirty="0" err="1" smtClean="0"/>
              <a:t>Result</a:t>
            </a:r>
            <a:r>
              <a:rPr lang="pt-BR" sz="2600" b="1" dirty="0" smtClean="0"/>
              <a:t>: </a:t>
            </a:r>
            <a:r>
              <a:rPr lang="pt-BR" sz="3500" b="1" dirty="0" smtClean="0">
                <a:solidFill>
                  <a:srgbClr val="0000FF"/>
                </a:solidFill>
              </a:rPr>
              <a:t>36</a:t>
            </a:r>
            <a:endParaRPr lang="pt-BR" sz="2600" b="1" dirty="0" smtClean="0">
              <a:solidFill>
                <a:srgbClr val="0000FF"/>
              </a:solidFill>
            </a:endParaRPr>
          </a:p>
          <a:p>
            <a:endParaRPr lang="pt-BR" sz="2600" dirty="0" smtClean="0"/>
          </a:p>
          <a:p>
            <a:endParaRPr lang="pt-BR" sz="2600" dirty="0" smtClean="0">
              <a:solidFill>
                <a:srgbClr val="0000FF"/>
              </a:solidFill>
            </a:endParaRPr>
          </a:p>
          <a:p>
            <a:endParaRPr lang="pt-BR" sz="2600" dirty="0" smtClean="0"/>
          </a:p>
          <a:p>
            <a:endParaRPr lang="pt-BR" sz="2600" dirty="0" smtClean="0"/>
          </a:p>
          <a:p>
            <a:endParaRPr lang="pt-BR" sz="2600" dirty="0" smtClean="0"/>
          </a:p>
          <a:p>
            <a:endParaRPr lang="en-US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4320480" cy="129614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pt-BR" sz="3600" b="1" dirty="0" smtClean="0"/>
              <a:t>Excitabilidade natural 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2420888"/>
            <a:ext cx="8229600" cy="34563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600" dirty="0" smtClean="0"/>
              <a:t>Potenciais Espontâneos Normais: estimulação ou </a:t>
            </a:r>
            <a:r>
              <a:rPr lang="pt-BR" sz="2600" b="1" dirty="0" smtClean="0">
                <a:solidFill>
                  <a:srgbClr val="FF0000"/>
                </a:solidFill>
              </a:rPr>
              <a:t>danos</a:t>
            </a:r>
            <a:r>
              <a:rPr lang="pt-BR" sz="2600" dirty="0" smtClean="0"/>
              <a:t> nas fibras musculares, </a:t>
            </a:r>
            <a:r>
              <a:rPr lang="pt-BR" sz="2600" dirty="0" smtClean="0">
                <a:solidFill>
                  <a:srgbClr val="0000FF"/>
                </a:solidFill>
              </a:rPr>
              <a:t>só durante o movimento do eletrodo</a:t>
            </a:r>
            <a:r>
              <a:rPr lang="pt-BR" sz="2600" dirty="0" smtClean="0"/>
              <a:t> </a:t>
            </a:r>
            <a:r>
              <a:rPr lang="pt-BR" sz="2600" b="1" baseline="30000" dirty="0" smtClean="0"/>
              <a:t>1</a:t>
            </a:r>
          </a:p>
          <a:p>
            <a:pPr lvl="1"/>
            <a:endParaRPr lang="pt-BR" sz="2000" b="1" dirty="0" smtClean="0"/>
          </a:p>
          <a:p>
            <a:pPr lvl="1"/>
            <a:r>
              <a:rPr lang="pt-BR" sz="2000" b="1" dirty="0" smtClean="0"/>
              <a:t>Atividade Insersional (AI)</a:t>
            </a:r>
            <a:r>
              <a:rPr lang="pt-BR" sz="2000" dirty="0" smtClean="0"/>
              <a:t>= Mecanicamente ativados breves e de forma e tamanho variados que param ao parar o movimento da agulha, duram 100 até </a:t>
            </a:r>
            <a:r>
              <a:rPr lang="pt-BR" sz="2000" b="1" dirty="0" smtClean="0">
                <a:solidFill>
                  <a:srgbClr val="0000FF"/>
                </a:solidFill>
              </a:rPr>
              <a:t>200 ms </a:t>
            </a:r>
            <a:r>
              <a:rPr lang="pt-BR" sz="2000" dirty="0" smtClean="0">
                <a:solidFill>
                  <a:srgbClr val="0000FF"/>
                </a:solidFill>
              </a:rPr>
              <a:t> </a:t>
            </a:r>
            <a:r>
              <a:rPr lang="pt-BR" sz="2000" dirty="0" smtClean="0"/>
              <a:t>- </a:t>
            </a:r>
            <a:r>
              <a:rPr lang="pt-BR" sz="2000" b="1" dirty="0" smtClean="0">
                <a:solidFill>
                  <a:srgbClr val="0000FF"/>
                </a:solidFill>
              </a:rPr>
              <a:t>tempo </a:t>
            </a:r>
          </a:p>
          <a:p>
            <a:pPr lvl="1"/>
            <a:endParaRPr lang="pt-BR" sz="2000" dirty="0" smtClean="0"/>
          </a:p>
          <a:p>
            <a:pPr lvl="1"/>
            <a:r>
              <a:rPr lang="pt-BR" sz="2000" b="1" dirty="0" err="1" smtClean="0"/>
              <a:t>Sea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shell</a:t>
            </a:r>
            <a:r>
              <a:rPr lang="pt-BR" sz="2000" b="1" dirty="0" smtClean="0"/>
              <a:t> </a:t>
            </a:r>
            <a:r>
              <a:rPr lang="pt-BR" sz="2000" dirty="0" err="1" smtClean="0"/>
              <a:t>noise</a:t>
            </a:r>
            <a:r>
              <a:rPr lang="pt-BR" sz="2000" dirty="0" smtClean="0"/>
              <a:t> e Miniature </a:t>
            </a:r>
            <a:r>
              <a:rPr lang="pt-BR" sz="2000" dirty="0" err="1" smtClean="0"/>
              <a:t>end</a:t>
            </a:r>
            <a:r>
              <a:rPr lang="pt-BR" sz="2000" dirty="0" smtClean="0"/>
              <a:t> </a:t>
            </a:r>
            <a:r>
              <a:rPr lang="pt-BR" sz="2000" dirty="0" err="1" smtClean="0"/>
              <a:t>plate</a:t>
            </a:r>
            <a:r>
              <a:rPr lang="pt-BR" sz="2000" dirty="0" smtClean="0"/>
              <a:t> </a:t>
            </a:r>
            <a:r>
              <a:rPr lang="pt-BR" sz="2000" dirty="0" err="1" smtClean="0"/>
              <a:t>potentials</a:t>
            </a:r>
            <a:r>
              <a:rPr lang="pt-BR" sz="2000" dirty="0" smtClean="0"/>
              <a:t> (</a:t>
            </a:r>
            <a:r>
              <a:rPr lang="pt-BR" sz="2000" b="1" dirty="0" smtClean="0"/>
              <a:t>MEPP</a:t>
            </a:r>
            <a:r>
              <a:rPr lang="pt-BR" sz="2000" dirty="0" smtClean="0"/>
              <a:t>) – a </a:t>
            </a:r>
            <a:r>
              <a:rPr lang="pt-BR" sz="2000" b="1" dirty="0" smtClean="0">
                <a:solidFill>
                  <a:srgbClr val="FF0000"/>
                </a:solidFill>
              </a:rPr>
              <a:t>AI</a:t>
            </a:r>
            <a:r>
              <a:rPr lang="pt-BR" sz="2000" dirty="0" smtClean="0"/>
              <a:t> pode </a:t>
            </a:r>
            <a:r>
              <a:rPr lang="pt-BR" sz="2000" dirty="0" smtClean="0">
                <a:solidFill>
                  <a:srgbClr val="FF0000"/>
                </a:solidFill>
              </a:rPr>
              <a:t>aumentar somente as custas dos </a:t>
            </a:r>
            <a:r>
              <a:rPr lang="pt-BR" sz="2000" b="1" dirty="0" smtClean="0">
                <a:solidFill>
                  <a:srgbClr val="FF0000"/>
                </a:solidFill>
              </a:rPr>
              <a:t>MEPP </a:t>
            </a:r>
            <a:endParaRPr lang="pt-BR" sz="2000" b="1" dirty="0">
              <a:solidFill>
                <a:srgbClr val="FF00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67544" y="6021288"/>
            <a:ext cx="80648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1. </a:t>
            </a:r>
            <a:r>
              <a:rPr lang="pt-BR" sz="1100" dirty="0" err="1" smtClean="0"/>
              <a:t>Daube</a:t>
            </a:r>
            <a:r>
              <a:rPr lang="pt-BR" sz="1100" dirty="0" smtClean="0"/>
              <a:t> JR. </a:t>
            </a:r>
            <a:r>
              <a:rPr lang="pt-BR" sz="1100" b="1" dirty="0" err="1" smtClean="0"/>
              <a:t>Electrodiagnosis</a:t>
            </a:r>
            <a:r>
              <a:rPr lang="pt-BR" sz="1100" b="1" dirty="0" smtClean="0"/>
              <a:t> of </a:t>
            </a:r>
            <a:r>
              <a:rPr lang="pt-BR" sz="1100" b="1" dirty="0" err="1" smtClean="0"/>
              <a:t>Muscle</a:t>
            </a:r>
            <a:r>
              <a:rPr lang="pt-BR" sz="1100" b="1" dirty="0" smtClean="0"/>
              <a:t> </a:t>
            </a:r>
            <a:r>
              <a:rPr lang="pt-BR" sz="1100" b="1" dirty="0" err="1" smtClean="0"/>
              <a:t>Disorders</a:t>
            </a:r>
            <a:r>
              <a:rPr lang="pt-BR" sz="1100" dirty="0" smtClean="0"/>
              <a:t>. </a:t>
            </a:r>
            <a:r>
              <a:rPr lang="en-US" sz="1100" dirty="0" smtClean="0"/>
              <a:t>In</a:t>
            </a:r>
            <a:r>
              <a:rPr lang="en-US" sz="1100" b="1" dirty="0" smtClean="0"/>
              <a:t>: Engel </a:t>
            </a:r>
            <a:r>
              <a:rPr lang="en-US" sz="1100" dirty="0" smtClean="0"/>
              <a:t>AG and </a:t>
            </a:r>
            <a:r>
              <a:rPr lang="en-US" sz="1100" dirty="0" err="1" smtClean="0"/>
              <a:t>Franzini</a:t>
            </a:r>
            <a:r>
              <a:rPr lang="en-US" sz="1100" dirty="0" smtClean="0"/>
              <a:t>-Armstrong C. </a:t>
            </a:r>
            <a:r>
              <a:rPr lang="en-US" sz="1100" i="1" dirty="0" err="1" smtClean="0"/>
              <a:t>Myology</a:t>
            </a:r>
            <a:r>
              <a:rPr lang="en-US" sz="1100" dirty="0" smtClean="0"/>
              <a:t>. 3 rd ed. McGraw-Hill, 2004, vol. II, p.619-654</a:t>
            </a:r>
            <a:r>
              <a:rPr lang="pt-BR" sz="1100" b="1" dirty="0" smtClean="0"/>
              <a:t> </a:t>
            </a:r>
            <a:endParaRPr lang="pt-BR" sz="1100" dirty="0"/>
          </a:p>
        </p:txBody>
      </p:sp>
      <p:pic>
        <p:nvPicPr>
          <p:cNvPr id="6" name="Picture 2" descr="imagen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461397"/>
            <a:ext cx="3600400" cy="18154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BR" sz="3600" b="1" dirty="0" smtClean="0">
                <a:latin typeface="Arial" pitchFamily="34" charset="0"/>
                <a:cs typeface="Arial" pitchFamily="34" charset="0"/>
              </a:rPr>
              <a:t>Normal e anormal AI</a:t>
            </a:r>
            <a:endParaRPr lang="pt-BR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Espaço Reservado para Conteúdo 6" descr="AI aumentada 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1556792"/>
            <a:ext cx="4263281" cy="3096344"/>
          </a:xfr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" name="Espaço Reservado para Conteúdo 5" descr="AI nl 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556792"/>
            <a:ext cx="3816424" cy="3096344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0" name="CaixaDeTexto 9"/>
          <p:cNvSpPr txBox="1"/>
          <p:nvPr/>
        </p:nvSpPr>
        <p:spPr>
          <a:xfrm>
            <a:off x="539552" y="3244914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00B050"/>
                </a:solidFill>
              </a:rPr>
              <a:t>←   →</a:t>
            </a:r>
            <a:endParaRPr lang="pt-BR" sz="2000" b="1" dirty="0">
              <a:solidFill>
                <a:srgbClr val="00B05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203848" y="3532946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00B050"/>
                </a:solidFill>
              </a:rPr>
              <a:t>←    →</a:t>
            </a:r>
            <a:endParaRPr lang="pt-BR" sz="2000" b="1" dirty="0">
              <a:solidFill>
                <a:srgbClr val="00B050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932040" y="3604954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    </a:t>
            </a:r>
            <a:r>
              <a:rPr lang="pt-BR" sz="2000" b="1" dirty="0" smtClean="0">
                <a:solidFill>
                  <a:srgbClr val="FF0000"/>
                </a:solidFill>
              </a:rPr>
              <a:t>←                        →  400ms</a:t>
            </a:r>
            <a:endParaRPr lang="pt-BR" sz="2000" b="1" dirty="0">
              <a:solidFill>
                <a:srgbClr val="FF0000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907704" y="3212976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00B050"/>
                </a:solidFill>
              </a:rPr>
              <a:t>150 ms</a:t>
            </a:r>
            <a:endParaRPr lang="pt-BR" sz="2000" b="1" dirty="0">
              <a:solidFill>
                <a:srgbClr val="00B050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467544" y="5157192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O parâmetro que define a </a:t>
            </a:r>
            <a:r>
              <a:rPr lang="pt-BR" sz="2400" b="1" dirty="0" smtClean="0"/>
              <a:t>AI anormal </a:t>
            </a:r>
            <a:r>
              <a:rPr lang="pt-BR" sz="2400" dirty="0" smtClean="0"/>
              <a:t>é o </a:t>
            </a:r>
            <a:r>
              <a:rPr lang="pt-BR" sz="2400" b="1" dirty="0" smtClean="0">
                <a:solidFill>
                  <a:srgbClr val="0000FF"/>
                </a:solidFill>
              </a:rPr>
              <a:t>tempo</a:t>
            </a:r>
            <a:r>
              <a:rPr lang="pt-BR" sz="2400" dirty="0" smtClean="0"/>
              <a:t>: o tempo </a:t>
            </a:r>
            <a:r>
              <a:rPr lang="pt-BR" sz="2400" dirty="0" smtClean="0">
                <a:solidFill>
                  <a:srgbClr val="0000FF"/>
                </a:solidFill>
              </a:rPr>
              <a:t>desde o início do movimento </a:t>
            </a:r>
            <a:r>
              <a:rPr lang="pt-BR" sz="2400" dirty="0" smtClean="0"/>
              <a:t>da agulha   </a:t>
            </a:r>
            <a:endParaRPr lang="pt-BR" sz="24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5292080" y="422108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Tempo aumentado</a:t>
            </a:r>
            <a:endParaRPr lang="pt-B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40960" cy="1143000"/>
          </a:xfrm>
        </p:spPr>
        <p:txBody>
          <a:bodyPr>
            <a:noAutofit/>
          </a:bodyPr>
          <a:lstStyle/>
          <a:p>
            <a:pPr marL="742950" indent="-742950"/>
            <a:r>
              <a:rPr lang="pt-BR" sz="3600" b="1" dirty="0" smtClean="0">
                <a:solidFill>
                  <a:srgbClr val="FF0000"/>
                </a:solidFill>
              </a:rPr>
              <a:t>Hiperexcitabilidade</a:t>
            </a:r>
            <a:r>
              <a:rPr lang="pt-BR" sz="3600" dirty="0" smtClean="0"/>
              <a:t> de membranas </a:t>
            </a:r>
            <a:r>
              <a:rPr lang="pt-BR" sz="3600" baseline="30000" dirty="0" smtClean="0"/>
              <a:t>1</a:t>
            </a:r>
            <a:endParaRPr lang="pt-BR" sz="3600" baseline="30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484784"/>
            <a:ext cx="7704856" cy="396044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err="1" smtClean="0"/>
              <a:t>Dois</a:t>
            </a:r>
            <a:r>
              <a:rPr lang="en-US" dirty="0" smtClean="0"/>
              <a:t> </a:t>
            </a:r>
            <a:r>
              <a:rPr lang="en-US" dirty="0" err="1" smtClean="0"/>
              <a:t>tipos</a:t>
            </a:r>
            <a:r>
              <a:rPr lang="en-US" dirty="0" smtClean="0"/>
              <a:t> de </a:t>
            </a:r>
            <a:r>
              <a:rPr lang="en-US" b="1" dirty="0" err="1" smtClean="0"/>
              <a:t>Aumento</a:t>
            </a:r>
            <a:r>
              <a:rPr lang="en-US" b="1" dirty="0" smtClean="0"/>
              <a:t> </a:t>
            </a:r>
            <a:r>
              <a:rPr lang="en-US" dirty="0" smtClean="0"/>
              <a:t>da </a:t>
            </a:r>
            <a:r>
              <a:rPr lang="en-US" dirty="0" err="1" smtClean="0"/>
              <a:t>Atividade</a:t>
            </a:r>
            <a:r>
              <a:rPr lang="en-US" dirty="0" smtClean="0"/>
              <a:t> Insersional </a:t>
            </a:r>
          </a:p>
          <a:p>
            <a:pPr lvl="1"/>
            <a:r>
              <a:rPr lang="en-US" b="1" dirty="0" err="1" smtClean="0"/>
              <a:t>Tipo</a:t>
            </a:r>
            <a:r>
              <a:rPr lang="en-US" b="1" dirty="0" smtClean="0"/>
              <a:t> I:  </a:t>
            </a:r>
            <a:r>
              <a:rPr lang="en-US" dirty="0" smtClean="0">
                <a:solidFill>
                  <a:srgbClr val="FF0000"/>
                </a:solidFill>
              </a:rPr>
              <a:t>"Snap, Crackle, Pop" </a:t>
            </a:r>
            <a:r>
              <a:rPr lang="en-US" dirty="0" smtClean="0"/>
              <a:t>(</a:t>
            </a:r>
            <a:r>
              <a:rPr lang="en-US" i="1" dirty="0" smtClean="0"/>
              <a:t>SCP</a:t>
            </a:r>
            <a:r>
              <a:rPr lang="en-US" dirty="0" smtClean="0"/>
              <a:t>)</a:t>
            </a:r>
            <a:r>
              <a:rPr lang="pt-BR" dirty="0" smtClean="0"/>
              <a:t>:</a:t>
            </a:r>
            <a:r>
              <a:rPr lang="pt-BR" b="1" dirty="0" smtClean="0"/>
              <a:t> Rice </a:t>
            </a:r>
            <a:r>
              <a:rPr lang="pt-BR" b="1" dirty="0" err="1" smtClean="0"/>
              <a:t>Krispies</a:t>
            </a:r>
            <a:r>
              <a:rPr lang="pt-BR" dirty="0" smtClean="0"/>
              <a:t> “</a:t>
            </a:r>
            <a:r>
              <a:rPr lang="pt-BR" i="1" dirty="0" err="1" smtClean="0"/>
              <a:t>If</a:t>
            </a:r>
            <a:r>
              <a:rPr lang="pt-BR" i="1" dirty="0" smtClean="0"/>
              <a:t> </a:t>
            </a:r>
            <a:r>
              <a:rPr lang="pt-BR" i="1" dirty="0" err="1" smtClean="0"/>
              <a:t>you´ve</a:t>
            </a:r>
            <a:r>
              <a:rPr lang="pt-BR" i="1" dirty="0" smtClean="0"/>
              <a:t> </a:t>
            </a:r>
            <a:r>
              <a:rPr lang="pt-BR" i="1" dirty="0" err="1" smtClean="0"/>
              <a:t>never</a:t>
            </a:r>
            <a:r>
              <a:rPr lang="pt-BR" i="1" dirty="0" smtClean="0"/>
              <a:t> </a:t>
            </a:r>
            <a:r>
              <a:rPr lang="pt-BR" i="1" dirty="0" err="1" smtClean="0"/>
              <a:t>heard</a:t>
            </a:r>
            <a:r>
              <a:rPr lang="pt-BR" i="1" dirty="0" smtClean="0"/>
              <a:t> </a:t>
            </a:r>
            <a:r>
              <a:rPr lang="pt-BR" i="1" dirty="0" err="1" smtClean="0"/>
              <a:t>food</a:t>
            </a:r>
            <a:r>
              <a:rPr lang="pt-BR" i="1" dirty="0" smtClean="0"/>
              <a:t> </a:t>
            </a:r>
            <a:r>
              <a:rPr lang="pt-BR" i="1" dirty="0" err="1" smtClean="0"/>
              <a:t>talking</a:t>
            </a:r>
            <a:r>
              <a:rPr lang="pt-BR" i="1" dirty="0" smtClean="0"/>
              <a:t>, </a:t>
            </a:r>
            <a:r>
              <a:rPr lang="pt-BR" i="1" dirty="0" err="1" smtClean="0"/>
              <a:t>now</a:t>
            </a:r>
            <a:r>
              <a:rPr lang="pt-BR" i="1" dirty="0" smtClean="0"/>
              <a:t> is </a:t>
            </a:r>
            <a:r>
              <a:rPr lang="pt-BR" i="1" dirty="0" err="1" smtClean="0"/>
              <a:t>your</a:t>
            </a:r>
            <a:r>
              <a:rPr lang="pt-BR" i="1" dirty="0" smtClean="0"/>
              <a:t> chance</a:t>
            </a:r>
            <a:r>
              <a:rPr lang="pt-BR" dirty="0" smtClean="0"/>
              <a:t>” </a:t>
            </a:r>
            <a:r>
              <a:rPr lang="en-US" dirty="0" smtClean="0"/>
              <a:t>: </a:t>
            </a:r>
            <a:r>
              <a:rPr lang="pt-BR" dirty="0" smtClean="0"/>
              <a:t>Sons agudos curtos, rápidos, repetidos e explosivos </a:t>
            </a:r>
          </a:p>
          <a:p>
            <a:pPr lvl="2"/>
            <a:r>
              <a:rPr lang="pt-BR" dirty="0" smtClean="0"/>
              <a:t>Sem clinica de doença neuromuscular </a:t>
            </a:r>
            <a:r>
              <a:rPr lang="pt-BR" baseline="30000" dirty="0" smtClean="0"/>
              <a:t>1 </a:t>
            </a:r>
            <a:r>
              <a:rPr lang="pt-BR" b="1" dirty="0" smtClean="0">
                <a:solidFill>
                  <a:srgbClr val="FF0000"/>
                </a:solidFill>
              </a:rPr>
              <a:t>(?) </a:t>
            </a:r>
            <a:r>
              <a:rPr lang="pt-BR" baseline="30000" dirty="0" smtClean="0"/>
              <a:t>2,3</a:t>
            </a:r>
          </a:p>
          <a:p>
            <a:pPr lvl="1"/>
            <a:r>
              <a:rPr lang="pt-BR" b="1" dirty="0" smtClean="0"/>
              <a:t>Tipo II: </a:t>
            </a:r>
            <a:r>
              <a:rPr lang="pt-BR" dirty="0" smtClean="0"/>
              <a:t>trens curtos de “waning” diminuição dos potenciais, rápidos trens de Ondas Positivas = forma subclínica de </a:t>
            </a:r>
            <a:r>
              <a:rPr lang="pt-BR" dirty="0" smtClean="0">
                <a:solidFill>
                  <a:srgbClr val="FF0000"/>
                </a:solidFill>
              </a:rPr>
              <a:t>miotonia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67544" y="5589240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t-BR" sz="1200" dirty="0" err="1" smtClean="0"/>
              <a:t>Daube</a:t>
            </a:r>
            <a:r>
              <a:rPr lang="pt-BR" sz="1200" dirty="0" smtClean="0"/>
              <a:t> JR. </a:t>
            </a:r>
            <a:r>
              <a:rPr lang="pt-BR" sz="1200" b="1" dirty="0" err="1" smtClean="0"/>
              <a:t>Electrodiagnosis</a:t>
            </a:r>
            <a:r>
              <a:rPr lang="pt-BR" sz="1200" b="1" dirty="0" smtClean="0"/>
              <a:t> of </a:t>
            </a:r>
            <a:r>
              <a:rPr lang="pt-BR" sz="1200" b="1" dirty="0" err="1" smtClean="0"/>
              <a:t>Muscle</a:t>
            </a:r>
            <a:r>
              <a:rPr lang="pt-BR" sz="1200" b="1" dirty="0" smtClean="0"/>
              <a:t> </a:t>
            </a:r>
            <a:r>
              <a:rPr lang="pt-BR" sz="1200" b="1" dirty="0" err="1" smtClean="0"/>
              <a:t>Disorders</a:t>
            </a:r>
            <a:r>
              <a:rPr lang="pt-BR" sz="1200" dirty="0" smtClean="0"/>
              <a:t>. </a:t>
            </a:r>
            <a:r>
              <a:rPr lang="en-US" sz="1200" dirty="0" smtClean="0"/>
              <a:t>In: </a:t>
            </a:r>
            <a:r>
              <a:rPr lang="en-US" sz="1200" b="1" dirty="0" smtClean="0"/>
              <a:t>Engel </a:t>
            </a:r>
            <a:r>
              <a:rPr lang="en-US" sz="1200" dirty="0" smtClean="0"/>
              <a:t>AG and </a:t>
            </a:r>
            <a:r>
              <a:rPr lang="en-US" sz="1200" dirty="0" err="1" smtClean="0"/>
              <a:t>Franzini</a:t>
            </a:r>
            <a:r>
              <a:rPr lang="en-US" sz="1200" dirty="0" smtClean="0"/>
              <a:t>-Armstrong C. </a:t>
            </a:r>
            <a:r>
              <a:rPr lang="en-US" sz="1200" b="1" i="1" dirty="0" err="1" smtClean="0"/>
              <a:t>Myology</a:t>
            </a:r>
            <a:r>
              <a:rPr lang="en-US" sz="1200" b="1" dirty="0" smtClean="0"/>
              <a:t>.</a:t>
            </a:r>
            <a:r>
              <a:rPr lang="en-US" sz="1200" dirty="0" smtClean="0"/>
              <a:t> 2004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 err="1" smtClean="0"/>
              <a:t>Wilbourn</a:t>
            </a:r>
            <a:r>
              <a:rPr lang="en-US" sz="1200" dirty="0" smtClean="0"/>
              <a:t> AJ. </a:t>
            </a:r>
            <a:r>
              <a:rPr lang="en-US" sz="1200" b="1" dirty="0" smtClean="0"/>
              <a:t>An unreported, distinctive type of increased </a:t>
            </a:r>
            <a:r>
              <a:rPr lang="en-US" sz="1200" b="1" dirty="0" err="1" smtClean="0"/>
              <a:t>insertional</a:t>
            </a:r>
            <a:r>
              <a:rPr lang="en-US" sz="1200" b="1" dirty="0" smtClean="0"/>
              <a:t> activity. </a:t>
            </a:r>
            <a:r>
              <a:rPr lang="en-US" sz="1200" dirty="0" smtClean="0"/>
              <a:t>Muscle &amp; Nerve, 1982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 err="1" smtClean="0"/>
              <a:t>Dahani</a:t>
            </a:r>
            <a:r>
              <a:rPr lang="en-US" sz="1200" dirty="0" smtClean="0"/>
              <a:t> GS. </a:t>
            </a:r>
            <a:r>
              <a:rPr lang="pt-BR" sz="1200" b="1" dirty="0" err="1" smtClean="0"/>
              <a:t>Snap</a:t>
            </a:r>
            <a:r>
              <a:rPr lang="pt-BR" sz="1200" b="1" dirty="0" smtClean="0"/>
              <a:t>, </a:t>
            </a:r>
            <a:r>
              <a:rPr lang="pt-BR" sz="1200" b="1" dirty="0" err="1" smtClean="0"/>
              <a:t>crackle</a:t>
            </a:r>
            <a:r>
              <a:rPr lang="pt-BR" sz="1200" b="1" dirty="0" smtClean="0"/>
              <a:t> &amp; pop (SCP)</a:t>
            </a:r>
            <a:r>
              <a:rPr lang="pt-BR" sz="1200" dirty="0" smtClean="0"/>
              <a:t>: a normal </a:t>
            </a:r>
            <a:r>
              <a:rPr lang="pt-BR" sz="1200" dirty="0" err="1" smtClean="0"/>
              <a:t>variant</a:t>
            </a:r>
            <a:r>
              <a:rPr lang="pt-BR" sz="1200" dirty="0" smtClean="0"/>
              <a:t> of </a:t>
            </a:r>
            <a:r>
              <a:rPr lang="pt-BR" sz="1200" dirty="0" err="1" smtClean="0"/>
              <a:t>increased</a:t>
            </a:r>
            <a:r>
              <a:rPr lang="pt-BR" sz="1200" dirty="0" smtClean="0"/>
              <a:t> </a:t>
            </a:r>
            <a:r>
              <a:rPr lang="pt-BR" sz="1200" dirty="0" err="1" smtClean="0"/>
              <a:t>insertional</a:t>
            </a:r>
            <a:r>
              <a:rPr lang="pt-BR" sz="1200" dirty="0" smtClean="0"/>
              <a:t> </a:t>
            </a:r>
            <a:r>
              <a:rPr lang="pt-BR" sz="1200" dirty="0" err="1" smtClean="0"/>
              <a:t>activity</a:t>
            </a:r>
            <a:r>
              <a:rPr lang="pt-BR" sz="1200" dirty="0" smtClean="0"/>
              <a:t> may </a:t>
            </a:r>
            <a:r>
              <a:rPr lang="pt-BR" sz="1200" dirty="0" err="1" smtClean="0"/>
              <a:t>be</a:t>
            </a:r>
            <a:r>
              <a:rPr lang="pt-BR" sz="1200" dirty="0" smtClean="0"/>
              <a:t> </a:t>
            </a:r>
            <a:r>
              <a:rPr lang="pt-BR" sz="1200" dirty="0" err="1" smtClean="0"/>
              <a:t>misleading</a:t>
            </a:r>
            <a:r>
              <a:rPr lang="pt-BR" sz="1200" dirty="0" smtClean="0"/>
              <a:t> for </a:t>
            </a:r>
            <a:r>
              <a:rPr lang="pt-BR" sz="1200" dirty="0" err="1" smtClean="0"/>
              <a:t>electromyographer</a:t>
            </a:r>
            <a:r>
              <a:rPr lang="pt-BR" sz="1200" dirty="0" smtClean="0"/>
              <a:t>. </a:t>
            </a:r>
            <a:r>
              <a:rPr lang="pt-BR" sz="1200" b="1" dirty="0" smtClean="0"/>
              <a:t>J </a:t>
            </a:r>
            <a:r>
              <a:rPr lang="pt-BR" sz="1200" b="1" dirty="0" err="1" smtClean="0"/>
              <a:t>Postgrad</a:t>
            </a:r>
            <a:r>
              <a:rPr lang="pt-BR" sz="1200" b="1" dirty="0" smtClean="0"/>
              <a:t> Med </a:t>
            </a:r>
            <a:r>
              <a:rPr lang="pt-BR" sz="1200" b="1" dirty="0" err="1" smtClean="0"/>
              <a:t>Inst</a:t>
            </a:r>
            <a:r>
              <a:rPr lang="en-US" sz="1200" dirty="0" smtClean="0"/>
              <a:t>, 2012</a:t>
            </a:r>
            <a:r>
              <a:rPr lang="pt-BR" sz="1200" b="1" dirty="0" smtClean="0"/>
              <a:t> 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Autofit/>
          </a:bodyPr>
          <a:lstStyle/>
          <a:p>
            <a:r>
              <a:rPr lang="pt-BR" sz="3600" dirty="0" smtClean="0"/>
              <a:t>“EMG </a:t>
            </a:r>
            <a:r>
              <a:rPr lang="pt-BR" sz="3600" dirty="0" err="1" smtClean="0"/>
              <a:t>disease</a:t>
            </a:r>
            <a:r>
              <a:rPr lang="pt-BR" sz="3600" dirty="0" smtClean="0"/>
              <a:t>”- síndrome de </a:t>
            </a:r>
            <a:r>
              <a:rPr lang="fr-FR" sz="3600" dirty="0" smtClean="0"/>
              <a:t>Wiechert &amp; Johnson, 1979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3888433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pt-BR" dirty="0" smtClean="0"/>
              <a:t>Clinicamente assintomática, sem </a:t>
            </a:r>
            <a:r>
              <a:rPr lang="pt-BR" dirty="0"/>
              <a:t>miotonia.</a:t>
            </a:r>
          </a:p>
          <a:p>
            <a:r>
              <a:rPr lang="pt-BR" dirty="0" smtClean="0"/>
              <a:t>Atividade insercional muito aumentada, constituída principalmente por ondas positivas, e mais raramente por fibrilações.</a:t>
            </a:r>
          </a:p>
          <a:p>
            <a:r>
              <a:rPr lang="pt-BR" dirty="0" smtClean="0">
                <a:solidFill>
                  <a:srgbClr val="0000FF"/>
                </a:solidFill>
              </a:rPr>
              <a:t>Sem alterações das unidades motoras (UM) ou  recrutamento.</a:t>
            </a:r>
          </a:p>
          <a:p>
            <a:r>
              <a:rPr lang="pt-BR" dirty="0" smtClean="0"/>
              <a:t>Dois casos com mutações descritas no </a:t>
            </a:r>
            <a:r>
              <a:rPr lang="pt-BR" dirty="0" smtClean="0">
                <a:solidFill>
                  <a:srgbClr val="FF0000"/>
                </a:solidFill>
              </a:rPr>
              <a:t>canal de </a:t>
            </a:r>
            <a:r>
              <a:rPr lang="pt-BR" b="1" dirty="0" smtClean="0">
                <a:solidFill>
                  <a:srgbClr val="FF0000"/>
                </a:solidFill>
              </a:rPr>
              <a:t>cloro</a:t>
            </a:r>
            <a:r>
              <a:rPr lang="pt-BR" dirty="0" smtClean="0"/>
              <a:t>, no gene CLCN1 (R894X e T550M)</a:t>
            </a:r>
          </a:p>
          <a:p>
            <a:pPr>
              <a:defRPr/>
            </a:pPr>
            <a:r>
              <a:rPr lang="pt-BR" dirty="0" smtClean="0"/>
              <a:t>Autossômica </a:t>
            </a:r>
            <a:r>
              <a:rPr lang="pt-BR" dirty="0"/>
              <a:t>dominante</a:t>
            </a: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467544" y="5733256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sz="1200" dirty="0" smtClean="0"/>
              <a:t>Wiechert DO, Johnson EW. </a:t>
            </a:r>
            <a:r>
              <a:rPr lang="fr-FR" sz="1200" b="1" dirty="0" smtClean="0"/>
              <a:t>Diffuse </a:t>
            </a:r>
            <a:r>
              <a:rPr lang="fr-FR" sz="1200" b="1" dirty="0" err="1" smtClean="0"/>
              <a:t>abnormal</a:t>
            </a:r>
            <a:r>
              <a:rPr lang="fr-FR" sz="1200" b="1" dirty="0" smtClean="0"/>
              <a:t> </a:t>
            </a:r>
            <a:r>
              <a:rPr lang="fr-FR" sz="1200" b="1" dirty="0" err="1" smtClean="0"/>
              <a:t>electromyographic</a:t>
            </a:r>
            <a:r>
              <a:rPr lang="fr-FR" sz="1200" b="1" dirty="0" smtClean="0"/>
              <a:t> </a:t>
            </a:r>
            <a:r>
              <a:rPr lang="en-US" sz="1200" b="1" dirty="0" err="1" smtClean="0"/>
              <a:t>insertional</a:t>
            </a:r>
            <a:r>
              <a:rPr lang="en-US" sz="1200" b="1" dirty="0" smtClean="0"/>
              <a:t> activity</a:t>
            </a:r>
            <a:r>
              <a:rPr lang="en-US" sz="1200" dirty="0" smtClean="0"/>
              <a:t>: a preliminary report. Arch Phys Med </a:t>
            </a:r>
            <a:r>
              <a:rPr lang="en-US" sz="1200" dirty="0" err="1" smtClean="0"/>
              <a:t>Rehabil</a:t>
            </a:r>
            <a:r>
              <a:rPr lang="en-US" sz="1200" dirty="0" smtClean="0"/>
              <a:t> ,</a:t>
            </a:r>
            <a:r>
              <a:rPr lang="pt-BR" sz="1200" dirty="0" smtClean="0"/>
              <a:t>1979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0891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pt-BR" sz="3200" dirty="0" smtClean="0"/>
              <a:t>AI muito aumentada</a:t>
            </a:r>
            <a:br>
              <a:rPr lang="pt-BR" sz="3200" dirty="0" smtClean="0"/>
            </a:br>
            <a:r>
              <a:rPr lang="pt-BR" sz="3200" dirty="0" smtClean="0"/>
              <a:t>ILSL: </a:t>
            </a:r>
            <a:r>
              <a:rPr lang="pt-BR" sz="3200" dirty="0" err="1" smtClean="0"/>
              <a:t>fem</a:t>
            </a:r>
            <a:r>
              <a:rPr lang="pt-BR" sz="3200" dirty="0" smtClean="0"/>
              <a:t> 40 anos, mialgias e rigidez crônicas &gt; 3 anos</a:t>
            </a:r>
            <a:endParaRPr lang="pt-BR" sz="3200" dirty="0"/>
          </a:p>
        </p:txBody>
      </p:sp>
      <p:pic>
        <p:nvPicPr>
          <p:cNvPr id="6" name="Espaço Reservado para Conteúdo 5" descr="AI aumentada 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628800"/>
            <a:ext cx="4038600" cy="295232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" name="Espaço Reservado para Conteúdo 6" descr="AI aumentada 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628800"/>
            <a:ext cx="4038600" cy="295232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CaixaDeTexto 4"/>
          <p:cNvSpPr txBox="1"/>
          <p:nvPr/>
        </p:nvSpPr>
        <p:spPr>
          <a:xfrm>
            <a:off x="1115616" y="2865710"/>
            <a:ext cx="720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  <a:latin typeface="Calibri"/>
              </a:rPr>
              <a:t>↓</a:t>
            </a:r>
          </a:p>
          <a:p>
            <a:endParaRPr lang="pt-BR" dirty="0" smtClean="0">
              <a:latin typeface="Calibri"/>
            </a:endParaRPr>
          </a:p>
          <a:p>
            <a:r>
              <a:rPr lang="pt-BR" dirty="0" smtClean="0">
                <a:solidFill>
                  <a:srgbClr val="FF0000"/>
                </a:solidFill>
                <a:latin typeface="Calibri"/>
              </a:rPr>
              <a:t>↑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123728" y="2721694"/>
            <a:ext cx="720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  <a:latin typeface="Calibri"/>
              </a:rPr>
              <a:t>↓</a:t>
            </a:r>
          </a:p>
          <a:p>
            <a:endParaRPr lang="pt-BR" dirty="0" smtClean="0">
              <a:latin typeface="Calibri"/>
            </a:endParaRPr>
          </a:p>
          <a:p>
            <a:r>
              <a:rPr lang="pt-BR" dirty="0" smtClean="0">
                <a:solidFill>
                  <a:srgbClr val="FF0000"/>
                </a:solidFill>
                <a:latin typeface="Calibri"/>
              </a:rPr>
              <a:t>↑</a:t>
            </a:r>
            <a:endParaRPr lang="pt-BR" dirty="0">
              <a:solidFill>
                <a:srgbClr val="FF0000"/>
              </a:solidFill>
            </a:endParaRPr>
          </a:p>
        </p:txBody>
      </p:sp>
      <p:cxnSp>
        <p:nvCxnSpPr>
          <p:cNvPr id="12" name="Conector de seta reta 11"/>
          <p:cNvCxnSpPr/>
          <p:nvPr/>
        </p:nvCxnSpPr>
        <p:spPr>
          <a:xfrm>
            <a:off x="5004048" y="1988840"/>
            <a:ext cx="504056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395536" y="5085184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FF0000"/>
                </a:solidFill>
              </a:rPr>
              <a:t>short </a:t>
            </a:r>
            <a:r>
              <a:rPr lang="pt-BR" sz="2400" dirty="0" err="1" smtClean="0">
                <a:solidFill>
                  <a:srgbClr val="FF0000"/>
                </a:solidFill>
              </a:rPr>
              <a:t>trains</a:t>
            </a:r>
            <a:r>
              <a:rPr lang="pt-BR" sz="2400" dirty="0" smtClean="0">
                <a:solidFill>
                  <a:srgbClr val="FF0000"/>
                </a:solidFill>
              </a:rPr>
              <a:t> of waning</a:t>
            </a:r>
            <a:r>
              <a:rPr lang="pt-BR" sz="2400" dirty="0" smtClean="0"/>
              <a:t>/ curtos trens de queda na amplitude</a:t>
            </a:r>
            <a:endParaRPr lang="pt-BR" sz="24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4716016" y="4869160"/>
            <a:ext cx="3816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Um trem de </a:t>
            </a:r>
            <a:r>
              <a:rPr lang="pt-BR" sz="2400" i="1" dirty="0" smtClean="0">
                <a:solidFill>
                  <a:srgbClr val="FF0000"/>
                </a:solidFill>
              </a:rPr>
              <a:t>waning</a:t>
            </a:r>
            <a:r>
              <a:rPr lang="pt-BR" sz="2400" dirty="0" smtClean="0"/>
              <a:t> e outros curtos trens de DAF / descargas de alta frequencia ou </a:t>
            </a:r>
            <a:r>
              <a:rPr lang="pt-BR" sz="2400" dirty="0" err="1" smtClean="0">
                <a:solidFill>
                  <a:srgbClr val="FF0000"/>
                </a:solidFill>
              </a:rPr>
              <a:t>multiplets</a:t>
            </a:r>
            <a:endParaRPr lang="pt-BR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3242</TotalTime>
  <Words>1932</Words>
  <Application>Microsoft Office PowerPoint</Application>
  <PresentationFormat>Apresentação na tela (4:3)</PresentationFormat>
  <Paragraphs>183</Paragraphs>
  <Slides>24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Tema do Office</vt:lpstr>
      <vt:lpstr>“EMG disease”: sindrome da instabilidade de membranas</vt:lpstr>
      <vt:lpstr>Introdução</vt:lpstr>
      <vt:lpstr>EMG disease: primeira descrição publicada</vt:lpstr>
      <vt:lpstr>Buscas no PubMed – MeSH terms, julho 2013</vt:lpstr>
      <vt:lpstr>Excitabilidade natural </vt:lpstr>
      <vt:lpstr>Normal e anormal AI</vt:lpstr>
      <vt:lpstr>Hiperexcitabilidade de membranas 1</vt:lpstr>
      <vt:lpstr>“EMG disease”- síndrome de Wiechert &amp; Johnson, 1979</vt:lpstr>
      <vt:lpstr>AI muito aumentada ILSL: fem 40 anos, mialgias e rigidez crônicas &gt; 3 anos</vt:lpstr>
      <vt:lpstr>Caracteres dos distúrbios da excitabilidade da membrana celular do músculo/canalopatias</vt:lpstr>
      <vt:lpstr>Estudo na Universidade nacional da Coreia do Sul em 2012 1 </vt:lpstr>
      <vt:lpstr>Achados neurofisiológicos em 6 pacientes  </vt:lpstr>
      <vt:lpstr>Slide 13</vt:lpstr>
      <vt:lpstr>Conclusões “EMG disease” Tai-Seung, 2012 </vt:lpstr>
      <vt:lpstr> Disturbios da excitabilidade e canais de membrana/ voltagem dependente</vt:lpstr>
      <vt:lpstr>Caso suspeito de miotonia 1</vt:lpstr>
      <vt:lpstr>Exame clínico</vt:lpstr>
      <vt:lpstr>Estimulação repetitiva (ER) com Freq &gt; 5 Hz</vt:lpstr>
      <vt:lpstr>Estimulação repetitiva (ER) nas diferentes condições: normal, PC, PP e SM 1</vt:lpstr>
      <vt:lpstr>Disturbios do metabolismo da vitamina D/calcio e paratohormonio que levam disturbios musculares1,2 </vt:lpstr>
      <vt:lpstr>Considerações finais </vt:lpstr>
      <vt:lpstr>Com base na literatura pode-se sugerir um  Protocolo mínimo / screening</vt:lpstr>
      <vt:lpstr>Agradecimentos aos colegas e aos alunos do Curso de NC do ILSL que gentilmente discutiram o tema e auxiliaram na elaboração dessa revisão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“EMG disease”: sindrome da instabilidade de membranas</dc:title>
  <dc:creator>Celso</dc:creator>
  <cp:lastModifiedBy>Celso</cp:lastModifiedBy>
  <cp:revision>244</cp:revision>
  <dcterms:created xsi:type="dcterms:W3CDTF">2013-07-17T00:37:34Z</dcterms:created>
  <dcterms:modified xsi:type="dcterms:W3CDTF">2013-10-07T14:53:35Z</dcterms:modified>
</cp:coreProperties>
</file>